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8" r:id="rId2"/>
    <p:sldId id="281" r:id="rId3"/>
    <p:sldId id="287" r:id="rId4"/>
    <p:sldId id="257" r:id="rId5"/>
    <p:sldId id="258" r:id="rId6"/>
    <p:sldId id="260" r:id="rId7"/>
    <p:sldId id="261" r:id="rId8"/>
    <p:sldId id="262" r:id="rId9"/>
    <p:sldId id="270" r:id="rId10"/>
    <p:sldId id="263" r:id="rId11"/>
    <p:sldId id="264" r:id="rId12"/>
    <p:sldId id="274" r:id="rId13"/>
    <p:sldId id="265" r:id="rId14"/>
    <p:sldId id="285" r:id="rId15"/>
    <p:sldId id="266" r:id="rId16"/>
    <p:sldId id="267" r:id="rId17"/>
    <p:sldId id="268" r:id="rId18"/>
    <p:sldId id="271" r:id="rId19"/>
    <p:sldId id="272" r:id="rId20"/>
    <p:sldId id="276" r:id="rId21"/>
    <p:sldId id="278" r:id="rId22"/>
    <p:sldId id="279" r:id="rId23"/>
    <p:sldId id="280" r:id="rId2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98" autoAdjust="0"/>
  </p:normalViewPr>
  <p:slideViewPr>
    <p:cSldViewPr snapToGrid="0" snapToObjects="1">
      <p:cViewPr varScale="1">
        <p:scale>
          <a:sx n="60" d="100"/>
          <a:sy n="60" d="100"/>
        </p:scale>
        <p:origin x="-18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Feuil1!$B$1</c:f>
              <c:strCache>
                <c:ptCount val="1"/>
                <c:pt idx="0">
                  <c:v>ROUE DE RECRUTEMENT</c:v>
                </c:pt>
              </c:strCache>
            </c:strRef>
          </c:tx>
          <c:cat>
            <c:strRef>
              <c:f>Feuil1!$A$2:$A$7</c:f>
              <c:strCache>
                <c:ptCount val="6"/>
                <c:pt idx="0">
                  <c:v>Dirigeants communautaires</c:v>
                </c:pt>
                <c:pt idx="1">
                  <c:v>Parents</c:v>
                </c:pt>
                <c:pt idx="2">
                  <c:v>Amis</c:v>
                </c:pt>
                <c:pt idx="3">
                  <c:v>Voisins</c:v>
                </c:pt>
                <c:pt idx="4">
                  <c:v>Collègues</c:v>
                </c:pt>
                <c:pt idx="5">
                  <c:v>Localement Professionnels</c:v>
                </c:pt>
              </c:strCache>
            </c:strRef>
          </c:cat>
          <c:val>
            <c:numRef>
              <c:f>Feuil1!$B$2:$B$7</c:f>
              <c:numCache>
                <c:formatCode>General</c:formatCode>
                <c:ptCount val="6"/>
                <c:pt idx="0">
                  <c:v>12.5</c:v>
                </c:pt>
                <c:pt idx="1">
                  <c:v>12.5</c:v>
                </c:pt>
                <c:pt idx="2">
                  <c:v>12.5</c:v>
                </c:pt>
                <c:pt idx="3">
                  <c:v>12.5</c:v>
                </c:pt>
                <c:pt idx="4">
                  <c:v>12.5</c:v>
                </c:pt>
                <c:pt idx="5">
                  <c:v>12.5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9535433070866"/>
          <c:y val="0.251683867723298"/>
          <c:w val="0.319353455818023"/>
          <c:h val="0.58251110147384"/>
        </c:manualLayout>
      </c:layout>
      <c:overlay val="0"/>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93939-1574-854D-A3AF-A1970CE74F73}" type="datetimeFigureOut">
              <a:rPr lang="fr-FR" smtClean="0"/>
              <a:t>07/12/2013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70029-74ED-E948-A349-909E9E64CA47}" type="slidenum">
              <a:rPr lang="fr-FR" smtClean="0"/>
              <a:t>‹#›</a:t>
            </a:fld>
            <a:endParaRPr lang="fr-FR"/>
          </a:p>
        </p:txBody>
      </p:sp>
    </p:spTree>
    <p:extLst>
      <p:ext uri="{BB962C8B-B14F-4D97-AF65-F5344CB8AC3E}">
        <p14:creationId xmlns:p14="http://schemas.microsoft.com/office/powerpoint/2010/main" val="1083418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Le processus d'excellence de club (PEC) est un processus interactif et ludique au cours duquel les membres se rassemblent pour faire un bilan de leur club et discuter de son avenir. Il permet de perfectionner le service rendu, d'optimiser l'efficacité du club et d'améliorer l'expérience de chacun en tant que membre. Le processus PEC est idéal pour tous les clubs visant l'excellence !</a:t>
            </a:r>
            <a:endParaRPr lang="fr-FR" dirty="0"/>
          </a:p>
        </p:txBody>
      </p:sp>
      <p:sp>
        <p:nvSpPr>
          <p:cNvPr id="4" name="Espace réservé du numéro de diapositive 3"/>
          <p:cNvSpPr>
            <a:spLocks noGrp="1"/>
          </p:cNvSpPr>
          <p:nvPr>
            <p:ph type="sldNum" sz="quarter" idx="10"/>
          </p:nvPr>
        </p:nvSpPr>
        <p:spPr/>
        <p:txBody>
          <a:bodyPr/>
          <a:lstStyle/>
          <a:p>
            <a:fld id="{F7C70029-74ED-E948-A349-909E9E64CA47}" type="slidenum">
              <a:rPr lang="fr-FR" smtClean="0"/>
              <a:t>2</a:t>
            </a:fld>
            <a:endParaRPr lang="fr-FR"/>
          </a:p>
        </p:txBody>
      </p:sp>
    </p:spTree>
    <p:extLst>
      <p:ext uri="{BB962C8B-B14F-4D97-AF65-F5344CB8AC3E}">
        <p14:creationId xmlns:p14="http://schemas.microsoft.com/office/powerpoint/2010/main" val="301687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Le Processus d'excellence de club renferme quatre étapes pouvant être réalisées au cours d'une à quatre séances. Chaque séance de l'atelier de travail peut se tenir pendant une réunion de club, une réunion de réflexion ou tout autre rassemblement. Les participants du PEC mèneront plusieurs activités qui se trouvent dans un carnet de travail de participant téléchargeable sur le site Web du LCI. Ce carnet de travail est aussi disponible sur simple demande adressée au LCI. Dans le cadre du PEC, les clubs devront remplir l'</a:t>
            </a:r>
            <a:r>
              <a:rPr lang="fr-FR" sz="1200" i="1" kern="1200" dirty="0" smtClean="0">
                <a:solidFill>
                  <a:schemeClr val="tx1"/>
                </a:solidFill>
                <a:latin typeface="+mn-lt"/>
                <a:ea typeface="+mn-ea"/>
                <a:cs typeface="+mn-cs"/>
              </a:rPr>
              <a:t>Évaluation des besoins de la communauté </a:t>
            </a:r>
            <a:r>
              <a:rPr lang="fr-FR" sz="1200" i="0" kern="1200" dirty="0" smtClean="0">
                <a:solidFill>
                  <a:schemeClr val="tx1"/>
                </a:solidFill>
                <a:latin typeface="+mn-lt"/>
                <a:ea typeface="+mn-ea"/>
                <a:cs typeface="+mn-cs"/>
              </a:rPr>
              <a:t>et le questionnaire </a:t>
            </a:r>
            <a:r>
              <a:rPr lang="fr-FR" sz="1200" i="1" kern="1200" dirty="0" smtClean="0">
                <a:solidFill>
                  <a:schemeClr val="tx1"/>
                </a:solidFill>
                <a:latin typeface="+mn-lt"/>
                <a:ea typeface="+mn-ea"/>
                <a:cs typeface="+mn-cs"/>
              </a:rPr>
              <a:t>Que pensez-vous de votre club ? </a:t>
            </a:r>
            <a:r>
              <a:rPr lang="fr-FR" sz="1200" i="0" kern="1200" dirty="0" smtClean="0">
                <a:solidFill>
                  <a:schemeClr val="tx1"/>
                </a:solidFill>
                <a:latin typeface="+mn-lt"/>
                <a:ea typeface="+mn-ea"/>
                <a:cs typeface="+mn-cs"/>
              </a:rPr>
              <a:t>Le coordinateur ou l'animateur peut demander aux participants de terminer ces tâches avant, pendant ou après une étape de l'atelier de travail programmée.</a:t>
            </a:r>
          </a:p>
          <a:p>
            <a:r>
              <a:rPr lang="fr-FR" sz="1200" i="0" kern="1200" smtClean="0">
                <a:solidFill>
                  <a:schemeClr val="tx1"/>
                </a:solidFill>
                <a:latin typeface="+mn-lt"/>
                <a:ea typeface="+mn-ea"/>
                <a:cs typeface="+mn-cs"/>
              </a:rPr>
              <a:t>Voici un aperçu rapide de ce que les clubs accompliront pendant un atelier de travail sur le PEC :</a:t>
            </a:r>
            <a:endParaRPr lang="fr-FR"/>
          </a:p>
        </p:txBody>
      </p:sp>
      <p:sp>
        <p:nvSpPr>
          <p:cNvPr id="4" name="Espace réservé du numéro de diapositive 3"/>
          <p:cNvSpPr>
            <a:spLocks noGrp="1"/>
          </p:cNvSpPr>
          <p:nvPr>
            <p:ph type="sldNum" sz="quarter" idx="10"/>
          </p:nvPr>
        </p:nvSpPr>
        <p:spPr/>
        <p:txBody>
          <a:bodyPr/>
          <a:lstStyle/>
          <a:p>
            <a:fld id="{F7C70029-74ED-E948-A349-909E9E64CA47}" type="slidenum">
              <a:rPr lang="fr-FR" smtClean="0"/>
              <a:t>3</a:t>
            </a:fld>
            <a:endParaRPr lang="fr-FR"/>
          </a:p>
        </p:txBody>
      </p:sp>
    </p:spTree>
    <p:extLst>
      <p:ext uri="{BB962C8B-B14F-4D97-AF65-F5344CB8AC3E}">
        <p14:creationId xmlns:p14="http://schemas.microsoft.com/office/powerpoint/2010/main" val="120407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Lions Clubs International est la plus grande organisation de clubs service dans le monde, avec 1,3 million de membres dans à peu près 45 000 clubs, repartis dans plus de 200 pays et aires géographiques à travers le monde. Depuis 1917, les Lions clubs aident les non voyants et handicapés visuels et s'investissent énormément dans le domaine des services à la communauté et en faveur des jeunes à travers le monde.</a:t>
            </a:r>
          </a:p>
          <a:p>
            <a:endParaRPr lang="fr-FR" dirty="0"/>
          </a:p>
        </p:txBody>
      </p:sp>
      <p:sp>
        <p:nvSpPr>
          <p:cNvPr id="4" name="Espace réservé du numéro de diapositive 3"/>
          <p:cNvSpPr>
            <a:spLocks noGrp="1"/>
          </p:cNvSpPr>
          <p:nvPr>
            <p:ph type="sldNum" sz="quarter" idx="10"/>
          </p:nvPr>
        </p:nvSpPr>
        <p:spPr/>
        <p:txBody>
          <a:bodyPr/>
          <a:lstStyle/>
          <a:p>
            <a:fld id="{F7C70029-74ED-E948-A349-909E9E64CA47}" type="slidenum">
              <a:rPr lang="fr-FR" smtClean="0"/>
              <a:t>13</a:t>
            </a:fld>
            <a:endParaRPr lang="fr-FR"/>
          </a:p>
        </p:txBody>
      </p:sp>
    </p:spTree>
    <p:extLst>
      <p:ext uri="{BB962C8B-B14F-4D97-AF65-F5344CB8AC3E}">
        <p14:creationId xmlns:p14="http://schemas.microsoft.com/office/powerpoint/2010/main" val="355633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Si votre club n’a pas de site Web, utilisez l’outil gratuit e-Clubhouse (club virtuel) pour en créer un. Le club virtuel offre un site Web dont le format est déjà établi et pouvant servir aux utilisateurs Internet même les moins expérimentés. Il contient une page d’accueil de club avec des informations sur les réunions, le calendrier des événements, la page de projets du club, une galerie de photos et une page de contacts. Il suffit que votre club y ajoute ses propres informations. À mesure que votre club devient plus à l’aise avec le club virtuel, vous pourrez ajouter des pages supplémentaires. N’oubliez pas de noter la réunion d’information sur le calendrier de votre club !</a:t>
            </a:r>
            <a:endParaRPr lang="fr-FR" dirty="0"/>
          </a:p>
        </p:txBody>
      </p:sp>
      <p:sp>
        <p:nvSpPr>
          <p:cNvPr id="4" name="Espace réservé du numéro de diapositive 3"/>
          <p:cNvSpPr>
            <a:spLocks noGrp="1"/>
          </p:cNvSpPr>
          <p:nvPr>
            <p:ph type="sldNum" sz="quarter" idx="10"/>
          </p:nvPr>
        </p:nvSpPr>
        <p:spPr/>
        <p:txBody>
          <a:bodyPr/>
          <a:lstStyle/>
          <a:p>
            <a:fld id="{F7C70029-74ED-E948-A349-909E9E64CA47}" type="slidenum">
              <a:rPr lang="fr-FR" smtClean="0"/>
              <a:t>15</a:t>
            </a:fld>
            <a:endParaRPr lang="fr-FR"/>
          </a:p>
        </p:txBody>
      </p:sp>
    </p:spTree>
    <p:extLst>
      <p:ext uri="{BB962C8B-B14F-4D97-AF65-F5344CB8AC3E}">
        <p14:creationId xmlns:p14="http://schemas.microsoft.com/office/powerpoint/2010/main" val="36922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il est important de leur demander ce qu’ils estiment important en ce qui concerne le bé- </a:t>
            </a:r>
            <a:r>
              <a:rPr lang="fr-FR" sz="1200" kern="1200" dirty="0" err="1" smtClean="0">
                <a:solidFill>
                  <a:schemeClr val="tx1"/>
                </a:solidFill>
                <a:latin typeface="+mn-lt"/>
                <a:ea typeface="+mn-ea"/>
                <a:cs typeface="+mn-cs"/>
              </a:rPr>
              <a:t>névolat</a:t>
            </a:r>
            <a:r>
              <a:rPr lang="fr-FR" sz="1200" kern="1200" dirty="0" smtClean="0">
                <a:solidFill>
                  <a:schemeClr val="tx1"/>
                </a:solidFill>
                <a:latin typeface="+mn-lt"/>
                <a:ea typeface="+mn-ea"/>
                <a:cs typeface="+mn-cs"/>
              </a:rPr>
              <a:t>. Votre club peut-il satisfaire à ces désirs et besoins ? </a:t>
            </a:r>
            <a:r>
              <a:rPr lang="fr-FR" sz="1200" kern="1200" smtClean="0">
                <a:solidFill>
                  <a:schemeClr val="tx1"/>
                </a:solidFill>
                <a:latin typeface="+mn-lt"/>
                <a:ea typeface="+mn-ea"/>
                <a:cs typeface="+mn-cs"/>
              </a:rPr>
              <a:t>S’ils ne sont pas adaptés à votre club, envisagez de les aider à lancer un nouveau club ou à trouver un club voisin auquel ils pourraient adhérer.</a:t>
            </a:r>
            <a:endParaRPr lang="fr-FR"/>
          </a:p>
        </p:txBody>
      </p:sp>
      <p:sp>
        <p:nvSpPr>
          <p:cNvPr id="4" name="Espace réservé du numéro de diapositive 3"/>
          <p:cNvSpPr>
            <a:spLocks noGrp="1"/>
          </p:cNvSpPr>
          <p:nvPr>
            <p:ph type="sldNum" sz="quarter" idx="10"/>
          </p:nvPr>
        </p:nvSpPr>
        <p:spPr/>
        <p:txBody>
          <a:bodyPr/>
          <a:lstStyle/>
          <a:p>
            <a:fld id="{F7C70029-74ED-E948-A349-909E9E64CA47}" type="slidenum">
              <a:rPr lang="fr-FR" smtClean="0"/>
              <a:t>19</a:t>
            </a:fld>
            <a:endParaRPr lang="fr-FR"/>
          </a:p>
        </p:txBody>
      </p:sp>
    </p:spTree>
    <p:extLst>
      <p:ext uri="{BB962C8B-B14F-4D97-AF65-F5344CB8AC3E}">
        <p14:creationId xmlns:p14="http://schemas.microsoft.com/office/powerpoint/2010/main" val="191387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F79A690-0F4F-9447-B004-249593264CC8}" type="datetimeFigureOut">
              <a:rPr lang="fr-FR" smtClean="0"/>
              <a:t>07/12/2013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208008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79A690-0F4F-9447-B004-249593264CC8}" type="datetimeFigureOut">
              <a:rPr lang="fr-FR" smtClean="0"/>
              <a:t>07/12/2013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84542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79A690-0F4F-9447-B004-249593264CC8}" type="datetimeFigureOut">
              <a:rPr lang="fr-FR" smtClean="0"/>
              <a:t>07/12/2013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1187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79A690-0F4F-9447-B004-249593264CC8}" type="datetimeFigureOut">
              <a:rPr lang="fr-FR" smtClean="0"/>
              <a:t>07/12/2013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85036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F79A690-0F4F-9447-B004-249593264CC8}" type="datetimeFigureOut">
              <a:rPr lang="fr-FR" smtClean="0"/>
              <a:t>07/12/2013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161983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F79A690-0F4F-9447-B004-249593264CC8}" type="datetimeFigureOut">
              <a:rPr lang="fr-FR" smtClean="0"/>
              <a:t>07/12/2013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274181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79A690-0F4F-9447-B004-249593264CC8}" type="datetimeFigureOut">
              <a:rPr lang="fr-FR" smtClean="0"/>
              <a:t>07/12/2013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240484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F79A690-0F4F-9447-B004-249593264CC8}" type="datetimeFigureOut">
              <a:rPr lang="fr-FR" smtClean="0"/>
              <a:t>07/12/2013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69572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79A690-0F4F-9447-B004-249593264CC8}" type="datetimeFigureOut">
              <a:rPr lang="fr-FR" smtClean="0"/>
              <a:t>07/12/2013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235283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F79A690-0F4F-9447-B004-249593264CC8}" type="datetimeFigureOut">
              <a:rPr lang="fr-FR" smtClean="0"/>
              <a:t>07/12/2013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297767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F79A690-0F4F-9447-B004-249593264CC8}" type="datetimeFigureOut">
              <a:rPr lang="fr-FR" smtClean="0"/>
              <a:t>07/12/2013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539A3B-C313-8D48-8D0F-8B61CD8466C3}" type="slidenum">
              <a:rPr lang="fr-FR" smtClean="0"/>
              <a:t>‹#›</a:t>
            </a:fld>
            <a:endParaRPr lang="fr-FR"/>
          </a:p>
        </p:txBody>
      </p:sp>
    </p:spTree>
    <p:extLst>
      <p:ext uri="{BB962C8B-B14F-4D97-AF65-F5344CB8AC3E}">
        <p14:creationId xmlns:p14="http://schemas.microsoft.com/office/powerpoint/2010/main" val="1549643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9A690-0F4F-9447-B004-249593264CC8}" type="datetimeFigureOut">
              <a:rPr lang="fr-FR" smtClean="0"/>
              <a:t>07/12/2013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39A3B-C313-8D48-8D0F-8B61CD8466C3}" type="slidenum">
              <a:rPr lang="fr-FR" smtClean="0"/>
              <a:t>‹#›</a:t>
            </a:fld>
            <a:endParaRPr lang="fr-FR"/>
          </a:p>
        </p:txBody>
      </p:sp>
    </p:spTree>
    <p:extLst>
      <p:ext uri="{BB962C8B-B14F-4D97-AF65-F5344CB8AC3E}">
        <p14:creationId xmlns:p14="http://schemas.microsoft.com/office/powerpoint/2010/main" val="409392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Augmentation de l’effectif</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Espace réservé du contenu 8"/>
          <p:cNvSpPr>
            <a:spLocks noGrp="1"/>
          </p:cNvSpPr>
          <p:nvPr>
            <p:ph idx="1"/>
          </p:nvPr>
        </p:nvSpPr>
        <p:spPr/>
        <p:txBody>
          <a:bodyPr>
            <a:normAutofit fontScale="85000" lnSpcReduction="10000"/>
          </a:bodyPr>
          <a:lstStyle/>
          <a:p>
            <a:pPr marL="0" indent="0">
              <a:buNone/>
            </a:pPr>
            <a:r>
              <a:rPr lang="fr-FR" dirty="0" smtClean="0"/>
              <a:t>Chers amis Lions,</a:t>
            </a:r>
          </a:p>
          <a:p>
            <a:pPr marL="0" indent="0">
              <a:buNone/>
            </a:pPr>
            <a:r>
              <a:rPr lang="fr-FR" dirty="0"/>
              <a:t> </a:t>
            </a:r>
            <a:r>
              <a:rPr lang="fr-FR" dirty="0" smtClean="0"/>
              <a:t>L’année avance très rapidement et nous n’avons pas encore atteint nos objectifs en matière d’effectif.                                                                            Je vous envoie ce document pour vous aider à planifier et organiser les modalités de recrutement . </a:t>
            </a:r>
          </a:p>
          <a:p>
            <a:pPr marL="0" indent="0">
              <a:buNone/>
            </a:pPr>
            <a:r>
              <a:rPr lang="fr-FR" dirty="0" smtClean="0"/>
              <a:t>En vous souhaitant bonne réception                        </a:t>
            </a:r>
          </a:p>
          <a:p>
            <a:pPr marL="0" indent="0">
              <a:buNone/>
            </a:pPr>
            <a:endParaRPr lang="fr-FR" i="1" dirty="0" smtClean="0">
              <a:latin typeface="Apple Chancery"/>
              <a:cs typeface="Apple Chancery"/>
            </a:endParaRPr>
          </a:p>
          <a:p>
            <a:pPr marL="0" indent="0">
              <a:buNone/>
            </a:pPr>
            <a:r>
              <a:rPr lang="fr-FR" i="1" dirty="0" err="1" smtClean="0">
                <a:latin typeface="Apple Chancery"/>
                <a:cs typeface="Apple Chancery"/>
              </a:rPr>
              <a:t>Pr.MERINI</a:t>
            </a:r>
            <a:r>
              <a:rPr lang="fr-FR" i="1" dirty="0" smtClean="0">
                <a:latin typeface="Apple Chancery"/>
                <a:cs typeface="Apple Chancery"/>
              </a:rPr>
              <a:t> Faouzi</a:t>
            </a:r>
          </a:p>
          <a:p>
            <a:pPr marL="0" indent="0">
              <a:buNone/>
            </a:pPr>
            <a:r>
              <a:rPr lang="fr-FR" i="1" dirty="0" smtClean="0">
                <a:latin typeface="Apple Chancery"/>
                <a:cs typeface="Apple Chancery"/>
              </a:rPr>
              <a:t>Gouverneur </a:t>
            </a:r>
            <a:r>
              <a:rPr lang="fr-FR" i="1" dirty="0" err="1" smtClean="0">
                <a:latin typeface="Apple Chancery"/>
                <a:cs typeface="Apple Chancery"/>
              </a:rPr>
              <a:t>élu,District</a:t>
            </a:r>
            <a:r>
              <a:rPr lang="fr-FR" i="1" dirty="0" smtClean="0">
                <a:latin typeface="Apple Chancery"/>
                <a:cs typeface="Apple Chancery"/>
              </a:rPr>
              <a:t> 416</a:t>
            </a:r>
            <a:endParaRPr lang="fr-FR" dirty="0">
              <a:latin typeface="Apple Chancery"/>
              <a:cs typeface="Apple Chancery"/>
            </a:endParaRPr>
          </a:p>
        </p:txBody>
      </p:sp>
    </p:spTree>
    <p:extLst>
      <p:ext uri="{BB962C8B-B14F-4D97-AF65-F5344CB8AC3E}">
        <p14:creationId xmlns:p14="http://schemas.microsoft.com/office/powerpoint/2010/main" val="304757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Plan de croissance</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a:xfrm>
            <a:off x="359515" y="2535303"/>
            <a:ext cx="8229600" cy="4525963"/>
          </a:xfrm>
        </p:spPr>
        <p:txBody>
          <a:bodyPr/>
          <a:lstStyle/>
          <a:p>
            <a:r>
              <a:rPr lang="fr-FR" dirty="0" smtClean="0"/>
              <a:t>Créer le plan: équipe de développement de l’effectif</a:t>
            </a:r>
          </a:p>
          <a:p>
            <a:r>
              <a:rPr lang="fr-FR" dirty="0" smtClean="0"/>
              <a:t>Partager le plan avec les autres membres</a:t>
            </a:r>
          </a:p>
          <a:p>
            <a:r>
              <a:rPr lang="fr-FR" dirty="0" smtClean="0"/>
              <a:t>Attribuer les tâches</a:t>
            </a:r>
            <a:endParaRPr lang="fr-FR" dirty="0"/>
          </a:p>
        </p:txBody>
      </p:sp>
    </p:spTree>
    <p:extLst>
      <p:ext uri="{BB962C8B-B14F-4D97-AF65-F5344CB8AC3E}">
        <p14:creationId xmlns:p14="http://schemas.microsoft.com/office/powerpoint/2010/main" val="36362905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Qui allons nous recruter?</a:t>
            </a:r>
          </a:p>
        </p:txBody>
      </p:sp>
      <p:sp>
        <p:nvSpPr>
          <p:cNvPr id="3" name="Espace réservé du contenu 2"/>
          <p:cNvSpPr>
            <a:spLocks noGrp="1"/>
          </p:cNvSpPr>
          <p:nvPr>
            <p:ph idx="1"/>
          </p:nvPr>
        </p:nvSpPr>
        <p:spPr/>
        <p:txBody>
          <a:bodyPr>
            <a:normAutofit/>
          </a:bodyPr>
          <a:lstStyle/>
          <a:p>
            <a:pPr marL="0" indent="0">
              <a:buNone/>
            </a:pPr>
            <a:r>
              <a:rPr lang="fr-FR" dirty="0" smtClean="0"/>
              <a:t>- Entreprises qui ont des intérêts commun  avec votre club </a:t>
            </a:r>
          </a:p>
          <a:p>
            <a:pPr marL="0" indent="0">
              <a:buNone/>
            </a:pPr>
            <a:r>
              <a:rPr lang="fr-FR" dirty="0"/>
              <a:t> </a:t>
            </a:r>
            <a:r>
              <a:rPr lang="fr-FR" dirty="0" smtClean="0"/>
              <a:t>- Besoins de la communauté</a:t>
            </a:r>
          </a:p>
          <a:p>
            <a:pPr marL="0" indent="0">
              <a:buNone/>
            </a:pPr>
            <a:r>
              <a:rPr lang="fr-FR" dirty="0"/>
              <a:t> </a:t>
            </a:r>
            <a:r>
              <a:rPr lang="fr-FR" dirty="0" smtClean="0"/>
              <a:t>- Séance de « brainstorming » chaque membre écris le nom de 3 entreprises, groupes ou organisations qui travaillent pour les mêmes services</a:t>
            </a:r>
          </a:p>
          <a:p>
            <a:pPr marL="0" indent="0">
              <a:buNone/>
            </a:pPr>
            <a:r>
              <a:rPr lang="fr-FR" dirty="0" smtClean="0"/>
              <a:t>- Roue de recrutement</a:t>
            </a:r>
            <a:endParaRPr lang="fr-FR" dirty="0"/>
          </a:p>
        </p:txBody>
      </p:sp>
    </p:spTree>
    <p:extLst>
      <p:ext uri="{BB962C8B-B14F-4D97-AF65-F5344CB8AC3E}">
        <p14:creationId xmlns:p14="http://schemas.microsoft.com/office/powerpoint/2010/main" val="1280550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814570208"/>
              </p:ext>
            </p:extLst>
          </p:nvPr>
        </p:nvGraphicFramePr>
        <p:xfrm>
          <a:off x="0" y="0"/>
          <a:ext cx="9144000" cy="6790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40205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0" indent="0"/>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Où et quand allons-nous recruter?</a:t>
            </a:r>
          </a:p>
        </p:txBody>
      </p:sp>
      <p:sp>
        <p:nvSpPr>
          <p:cNvPr id="3" name="Espace réservé du contenu 2"/>
          <p:cNvSpPr>
            <a:spLocks noGrp="1"/>
          </p:cNvSpPr>
          <p:nvPr>
            <p:ph idx="1"/>
          </p:nvPr>
        </p:nvSpPr>
        <p:spPr/>
        <p:txBody>
          <a:bodyPr/>
          <a:lstStyle/>
          <a:p>
            <a:pPr>
              <a:buFontTx/>
              <a:buChar char="-"/>
            </a:pPr>
            <a:r>
              <a:rPr lang="fr-FR" dirty="0" smtClean="0"/>
              <a:t>Réunion d’information: </a:t>
            </a:r>
            <a:r>
              <a:rPr lang="fr-FR" sz="2400" dirty="0" smtClean="0"/>
              <a:t>présenter un court programme pour informer sur les activités du club</a:t>
            </a:r>
          </a:p>
          <a:p>
            <a:pPr>
              <a:buFontTx/>
              <a:buChar char="-"/>
            </a:pPr>
            <a:r>
              <a:rPr lang="fr-FR" dirty="0" smtClean="0"/>
              <a:t>Inviter les membres </a:t>
            </a:r>
            <a:r>
              <a:rPr lang="fr-FR" dirty="0"/>
              <a:t>c</a:t>
            </a:r>
            <a:r>
              <a:rPr lang="fr-FR" dirty="0" smtClean="0"/>
              <a:t>ibles à un projet de service</a:t>
            </a:r>
          </a:p>
          <a:p>
            <a:pPr>
              <a:buFontTx/>
              <a:buChar char="-"/>
            </a:pPr>
            <a:r>
              <a:rPr lang="fr-FR" dirty="0" smtClean="0"/>
              <a:t>Stand </a:t>
            </a:r>
            <a:r>
              <a:rPr lang="fr-FR" dirty="0"/>
              <a:t>lors d’un évènement spécial: discourt standard de 30 sec à 2 min sur votre club et son impact sur </a:t>
            </a:r>
            <a:r>
              <a:rPr lang="fr-FR"/>
              <a:t>la </a:t>
            </a:r>
            <a:r>
              <a:rPr lang="fr-FR" smtClean="0"/>
              <a:t>communauté</a:t>
            </a:r>
            <a:endParaRPr lang="fr-FR" dirty="0" smtClean="0"/>
          </a:p>
          <a:p>
            <a:pPr>
              <a:buFontTx/>
              <a:buChar char="-"/>
            </a:pPr>
            <a:endParaRPr lang="fr-FR" dirty="0"/>
          </a:p>
        </p:txBody>
      </p:sp>
    </p:spTree>
    <p:extLst>
      <p:ext uri="{BB962C8B-B14F-4D97-AF65-F5344CB8AC3E}">
        <p14:creationId xmlns:p14="http://schemas.microsoft.com/office/powerpoint/2010/main" val="37329802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Discourt</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p:txBody>
          <a:bodyPr>
            <a:normAutofit lnSpcReduction="10000"/>
          </a:bodyPr>
          <a:lstStyle/>
          <a:p>
            <a:pPr marL="0" indent="0">
              <a:buNone/>
            </a:pPr>
            <a:r>
              <a:rPr lang="fr-FR" dirty="0"/>
              <a:t>Le Lions Clubs International est la plus grande organisation de clubs service dans le monde, avec 1,3 million de membres dans à peu près </a:t>
            </a:r>
            <a:endParaRPr lang="fr-FR" dirty="0" smtClean="0"/>
          </a:p>
          <a:p>
            <a:pPr marL="0" indent="0">
              <a:buNone/>
            </a:pPr>
            <a:r>
              <a:rPr lang="fr-FR" dirty="0" smtClean="0"/>
              <a:t>45 </a:t>
            </a:r>
            <a:r>
              <a:rPr lang="fr-FR" dirty="0"/>
              <a:t>000 clubs, repartis dans plus de 200 pays et aires géographiques à travers le monde. Depuis 1917, les Lions clubs aident les non voyants et handicapés visuels et s'investissent énormément dans le domaine des services à la communauté et en faveur des jeunes à travers le monde.</a:t>
            </a:r>
          </a:p>
        </p:txBody>
      </p:sp>
    </p:spTree>
    <p:extLst>
      <p:ext uri="{BB962C8B-B14F-4D97-AF65-F5344CB8AC3E}">
        <p14:creationId xmlns:p14="http://schemas.microsoft.com/office/powerpoint/2010/main" val="674610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Quelle documentation utiliserons nous pour recruter?</a:t>
            </a:r>
          </a:p>
        </p:txBody>
      </p:sp>
      <p:sp>
        <p:nvSpPr>
          <p:cNvPr id="3" name="Espace réservé du contenu 2"/>
          <p:cNvSpPr>
            <a:spLocks noGrp="1"/>
          </p:cNvSpPr>
          <p:nvPr>
            <p:ph idx="1"/>
          </p:nvPr>
        </p:nvSpPr>
        <p:spPr>
          <a:xfrm>
            <a:off x="457200" y="1920081"/>
            <a:ext cx="8229600" cy="4525963"/>
          </a:xfrm>
        </p:spPr>
        <p:txBody>
          <a:bodyPr/>
          <a:lstStyle/>
          <a:p>
            <a:r>
              <a:rPr lang="fr-FR" dirty="0" smtClean="0"/>
              <a:t>Site sur internet: documents sur LCI</a:t>
            </a:r>
          </a:p>
          <a:p>
            <a:r>
              <a:rPr lang="fr-FR" dirty="0" smtClean="0"/>
              <a:t>Brochures :</a:t>
            </a:r>
          </a:p>
          <a:p>
            <a:pPr marL="0" indent="0">
              <a:buNone/>
            </a:pPr>
            <a:r>
              <a:rPr lang="fr-FR" dirty="0" smtClean="0"/>
              <a:t>  - du club </a:t>
            </a:r>
            <a:endParaRPr lang="fr-FR" dirty="0"/>
          </a:p>
          <a:p>
            <a:pPr marL="0" indent="0">
              <a:buNone/>
            </a:pPr>
            <a:r>
              <a:rPr lang="fr-FR" dirty="0" smtClean="0"/>
              <a:t>  - devenir LIONS</a:t>
            </a:r>
          </a:p>
          <a:p>
            <a:r>
              <a:rPr lang="fr-FR" dirty="0" smtClean="0"/>
              <a:t> Comment gérer un site web?:</a:t>
            </a:r>
          </a:p>
          <a:p>
            <a:pPr marL="0" indent="0">
              <a:buNone/>
            </a:pPr>
            <a:r>
              <a:rPr lang="fr-FR" dirty="0" smtClean="0"/>
              <a:t>   - e-clubhouse (club virtuel)</a:t>
            </a:r>
          </a:p>
        </p:txBody>
      </p:sp>
    </p:spTree>
    <p:extLst>
      <p:ext uri="{BB962C8B-B14F-4D97-AF65-F5344CB8AC3E}">
        <p14:creationId xmlns:p14="http://schemas.microsoft.com/office/powerpoint/2010/main" val="2457854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Comment promouvoir la réunion d’information?</a:t>
            </a:r>
          </a:p>
        </p:txBody>
      </p:sp>
      <p:sp>
        <p:nvSpPr>
          <p:cNvPr id="3" name="Espace réservé du contenu 2"/>
          <p:cNvSpPr>
            <a:spLocks noGrp="1"/>
          </p:cNvSpPr>
          <p:nvPr>
            <p:ph idx="1"/>
          </p:nvPr>
        </p:nvSpPr>
        <p:spPr>
          <a:xfrm>
            <a:off x="457200" y="1795595"/>
            <a:ext cx="8229600" cy="4525963"/>
          </a:xfrm>
        </p:spPr>
        <p:txBody>
          <a:bodyPr/>
          <a:lstStyle/>
          <a:p>
            <a:pPr>
              <a:buFontTx/>
              <a:buChar char="-"/>
            </a:pPr>
            <a:r>
              <a:rPr lang="fr-FR" dirty="0" smtClean="0"/>
              <a:t>Demander à chaque membre de venir avec une personne non membre</a:t>
            </a:r>
          </a:p>
          <a:p>
            <a:pPr>
              <a:buFontTx/>
              <a:buChar char="-"/>
            </a:pPr>
            <a:r>
              <a:rPr lang="fr-FR" dirty="0" smtClean="0"/>
              <a:t>Liste des membres cibles: Invitation par courrier (informations nécessaires) suivi par téléphone</a:t>
            </a:r>
          </a:p>
          <a:p>
            <a:pPr>
              <a:buFontTx/>
              <a:buChar char="-"/>
            </a:pPr>
            <a:r>
              <a:rPr lang="fr-FR" dirty="0" smtClean="0"/>
              <a:t>Organiser la réunion</a:t>
            </a:r>
            <a:endParaRPr lang="fr-FR" dirty="0"/>
          </a:p>
        </p:txBody>
      </p:sp>
    </p:spTree>
    <p:extLst>
      <p:ext uri="{BB962C8B-B14F-4D97-AF65-F5344CB8AC3E}">
        <p14:creationId xmlns:p14="http://schemas.microsoft.com/office/powerpoint/2010/main" val="22982679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Réunion d’information</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Espace réservé du contenu 2"/>
          <p:cNvSpPr>
            <a:spLocks noGrp="1"/>
          </p:cNvSpPr>
          <p:nvPr>
            <p:ph idx="1"/>
          </p:nvPr>
        </p:nvSpPr>
        <p:spPr/>
        <p:txBody>
          <a:bodyPr>
            <a:normAutofit fontScale="85000" lnSpcReduction="10000"/>
          </a:bodyPr>
          <a:lstStyle/>
          <a:p>
            <a:r>
              <a:rPr lang="fr-FR" dirty="0" smtClean="0"/>
              <a:t>Réunion au même jour et heure de la réunion habituelle du club</a:t>
            </a:r>
          </a:p>
          <a:p>
            <a:r>
              <a:rPr lang="fr-FR" dirty="0" smtClean="0"/>
              <a:t>Rafraîchissements ( non alcoolisé) petits gâteaux pas de repas complet</a:t>
            </a:r>
          </a:p>
          <a:p>
            <a:r>
              <a:rPr lang="fr-FR" dirty="0" smtClean="0"/>
              <a:t>Programme court (&lt; 1 heure): objectifs du club, mettre le club en valeur</a:t>
            </a:r>
          </a:p>
          <a:p>
            <a:r>
              <a:rPr lang="fr-FR" dirty="0" smtClean="0"/>
              <a:t>Ordre du jour</a:t>
            </a:r>
          </a:p>
          <a:p>
            <a:r>
              <a:rPr lang="fr-FR" dirty="0" smtClean="0"/>
              <a:t>Coût de l’affiliation avec explications</a:t>
            </a:r>
          </a:p>
          <a:p>
            <a:r>
              <a:rPr lang="fr-FR" dirty="0" smtClean="0"/>
              <a:t>Date et lieux des réunions habituelles</a:t>
            </a:r>
          </a:p>
          <a:p>
            <a:r>
              <a:rPr lang="fr-FR" dirty="0" smtClean="0"/>
              <a:t>Discuter en petits groupes avec les membres cibles</a:t>
            </a:r>
            <a:endParaRPr lang="fr-FR" dirty="0"/>
          </a:p>
        </p:txBody>
      </p:sp>
      <p:pic>
        <p:nvPicPr>
          <p:cNvPr id="4" name="Image 3" descr="skd188086s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915" y="2076823"/>
            <a:ext cx="589769" cy="1090705"/>
          </a:xfrm>
          <a:prstGeom prst="rect">
            <a:avLst/>
          </a:prstGeom>
        </p:spPr>
      </p:pic>
    </p:spTree>
    <p:extLst>
      <p:ext uri="{BB962C8B-B14F-4D97-AF65-F5344CB8AC3E}">
        <p14:creationId xmlns:p14="http://schemas.microsoft.com/office/powerpoint/2010/main" val="26480889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Troisième étape</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a:xfrm>
            <a:off x="457200" y="1954638"/>
            <a:ext cx="8229600" cy="4525963"/>
          </a:xfrm>
        </p:spPr>
        <p:txBody>
          <a:bodyPr/>
          <a:lstStyle/>
          <a:p>
            <a:r>
              <a:rPr lang="fr-FR" dirty="0" smtClean="0"/>
              <a:t>Préparer votre club</a:t>
            </a:r>
          </a:p>
          <a:p>
            <a:r>
              <a:rPr lang="fr-FR" dirty="0" smtClean="0"/>
              <a:t>Créer le plan de croissance</a:t>
            </a:r>
          </a:p>
          <a:p>
            <a:r>
              <a:rPr lang="fr-FR" dirty="0" smtClean="0">
                <a:solidFill>
                  <a:srgbClr val="FF0000"/>
                </a:solidFill>
              </a:rPr>
              <a:t>Mettre en œuvre le plan de croissance</a:t>
            </a:r>
          </a:p>
          <a:p>
            <a:r>
              <a:rPr lang="fr-FR" dirty="0" smtClean="0"/>
              <a:t>Accueillir vos nouveaux membres</a:t>
            </a:r>
          </a:p>
          <a:p>
            <a:endParaRPr lang="fr-FR" dirty="0" smtClean="0"/>
          </a:p>
          <a:p>
            <a:pPr marL="0" indent="0">
              <a:buNone/>
            </a:pPr>
            <a:endParaRPr lang="fr-FR" dirty="0"/>
          </a:p>
        </p:txBody>
      </p:sp>
    </p:spTree>
    <p:extLst>
      <p:ext uri="{BB962C8B-B14F-4D97-AF65-F5344CB8AC3E}">
        <p14:creationId xmlns:p14="http://schemas.microsoft.com/office/powerpoint/2010/main" val="34114083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ettre en œuvre le plan de croissance</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Espace réservé du contenu 2"/>
          <p:cNvSpPr>
            <a:spLocks noGrp="1"/>
          </p:cNvSpPr>
          <p:nvPr>
            <p:ph idx="1"/>
          </p:nvPr>
        </p:nvSpPr>
        <p:spPr/>
        <p:txBody>
          <a:bodyPr/>
          <a:lstStyle/>
          <a:p>
            <a:r>
              <a:rPr lang="fr-FR" dirty="0" smtClean="0"/>
              <a:t>Prendre contact avec les membres cibles                                                          </a:t>
            </a:r>
            <a:r>
              <a:rPr lang="fr-FR" sz="2800" dirty="0" smtClean="0"/>
              <a:t>ce qu’ils estiment important en ce qui concerne le bénévolat </a:t>
            </a:r>
            <a:r>
              <a:rPr lang="fr-FR" sz="2800" dirty="0"/>
              <a:t>:</a:t>
            </a:r>
            <a:r>
              <a:rPr lang="fr-FR" sz="2800" dirty="0" smtClean="0"/>
              <a:t> le club répond-il à leurs ambitions?             Script pour le recrutement. </a:t>
            </a:r>
          </a:p>
          <a:p>
            <a:r>
              <a:rPr lang="fr-FR" dirty="0" smtClean="0"/>
              <a:t>Organiser la réunion d’information avec les membres cibles                                                                                     </a:t>
            </a:r>
            <a:r>
              <a:rPr lang="fr-FR" sz="2800" dirty="0" smtClean="0"/>
              <a:t>demande d’affiliation</a:t>
            </a:r>
          </a:p>
          <a:p>
            <a:r>
              <a:rPr lang="fr-FR" dirty="0" smtClean="0"/>
              <a:t>Assurer le suivi avec les participants à la réunion qui n’ont pas rempli de demande</a:t>
            </a:r>
            <a:endParaRPr lang="fr-FR" dirty="0"/>
          </a:p>
        </p:txBody>
      </p:sp>
      <p:pic>
        <p:nvPicPr>
          <p:cNvPr id="4" name="Image 3" descr="skd186802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547" y="5544341"/>
            <a:ext cx="2987140" cy="1163644"/>
          </a:xfrm>
          <a:prstGeom prst="rect">
            <a:avLst/>
          </a:prstGeom>
        </p:spPr>
      </p:pic>
    </p:spTree>
    <p:extLst>
      <p:ext uri="{BB962C8B-B14F-4D97-AF65-F5344CB8AC3E}">
        <p14:creationId xmlns:p14="http://schemas.microsoft.com/office/powerpoint/2010/main" val="104742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MAINTENIR LES MEMBRES</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Espace réservé du contenu 2"/>
          <p:cNvSpPr>
            <a:spLocks noGrp="1"/>
          </p:cNvSpPr>
          <p:nvPr>
            <p:ph idx="1"/>
          </p:nvPr>
        </p:nvSpPr>
        <p:spPr/>
        <p:txBody>
          <a:bodyPr>
            <a:normAutofit lnSpcReduction="10000"/>
          </a:bodyPr>
          <a:lstStyle/>
          <a:p>
            <a:r>
              <a:rPr lang="fr-FR" dirty="0"/>
              <a:t>Réunions statutaires</a:t>
            </a:r>
          </a:p>
          <a:p>
            <a:r>
              <a:rPr lang="fr-FR" dirty="0" smtClean="0"/>
              <a:t>Revoir l’ambiance qui règne dans le club</a:t>
            </a:r>
          </a:p>
          <a:p>
            <a:r>
              <a:rPr lang="fr-FR" dirty="0" smtClean="0"/>
              <a:t>Qualité des œuvres sociales</a:t>
            </a:r>
          </a:p>
          <a:p>
            <a:r>
              <a:rPr lang="fr-FR" dirty="0" smtClean="0"/>
              <a:t>Responsabiliser les membres</a:t>
            </a:r>
          </a:p>
          <a:p>
            <a:r>
              <a:rPr lang="fr-FR" dirty="0" smtClean="0"/>
              <a:t>Reconnaissance</a:t>
            </a:r>
          </a:p>
          <a:p>
            <a:r>
              <a:rPr lang="fr-FR" dirty="0" smtClean="0"/>
              <a:t>Questionnaire</a:t>
            </a:r>
            <a:r>
              <a:rPr lang="fr-FR" dirty="0"/>
              <a:t>: que pensez vous de votre club</a:t>
            </a:r>
            <a:r>
              <a:rPr lang="fr-FR" dirty="0" smtClean="0"/>
              <a:t>?</a:t>
            </a:r>
          </a:p>
          <a:p>
            <a:r>
              <a:rPr lang="fr-FR" dirty="0" smtClean="0"/>
              <a:t>Processus d’excellence du club (PEC)</a:t>
            </a:r>
          </a:p>
          <a:p>
            <a:endParaRPr lang="fr-FR" dirty="0"/>
          </a:p>
        </p:txBody>
      </p:sp>
    </p:spTree>
    <p:extLst>
      <p:ext uri="{BB962C8B-B14F-4D97-AF65-F5344CB8AC3E}">
        <p14:creationId xmlns:p14="http://schemas.microsoft.com/office/powerpoint/2010/main" val="18661949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Quatrième étape</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a:xfrm>
            <a:off x="457200" y="1954638"/>
            <a:ext cx="8229600" cy="4525963"/>
          </a:xfrm>
        </p:spPr>
        <p:txBody>
          <a:bodyPr/>
          <a:lstStyle/>
          <a:p>
            <a:r>
              <a:rPr lang="fr-FR" dirty="0" smtClean="0"/>
              <a:t>Préparer votre club</a:t>
            </a:r>
          </a:p>
          <a:p>
            <a:r>
              <a:rPr lang="fr-FR" dirty="0" smtClean="0"/>
              <a:t>Créer le plan de croissance</a:t>
            </a:r>
          </a:p>
          <a:p>
            <a:r>
              <a:rPr lang="fr-FR" dirty="0" smtClean="0"/>
              <a:t>Mettre en œuvre le plan de croissance</a:t>
            </a:r>
          </a:p>
          <a:p>
            <a:r>
              <a:rPr lang="fr-FR" dirty="0" smtClean="0">
                <a:solidFill>
                  <a:srgbClr val="FF0000"/>
                </a:solidFill>
              </a:rPr>
              <a:t>Accueillir vos nouveaux membres</a:t>
            </a:r>
          </a:p>
          <a:p>
            <a:pPr marL="0" indent="0">
              <a:buNone/>
            </a:pPr>
            <a:endParaRPr lang="fr-FR" dirty="0" smtClean="0"/>
          </a:p>
        </p:txBody>
      </p:sp>
    </p:spTree>
    <p:extLst>
      <p:ext uri="{BB962C8B-B14F-4D97-AF65-F5344CB8AC3E}">
        <p14:creationId xmlns:p14="http://schemas.microsoft.com/office/powerpoint/2010/main" val="37168654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ACCEUILLIR LES NOUVEAUX MEMBRES</a:t>
            </a:r>
            <a:endParaRPr lang="fr-FR" dirty="0"/>
          </a:p>
        </p:txBody>
      </p:sp>
      <p:sp>
        <p:nvSpPr>
          <p:cNvPr id="3" name="Espace réservé du contenu 2"/>
          <p:cNvSpPr>
            <a:spLocks noGrp="1"/>
          </p:cNvSpPr>
          <p:nvPr>
            <p:ph idx="1"/>
          </p:nvPr>
        </p:nvSpPr>
        <p:spPr/>
        <p:txBody>
          <a:bodyPr/>
          <a:lstStyle/>
          <a:p>
            <a:r>
              <a:rPr lang="fr-FR" dirty="0" smtClean="0"/>
              <a:t>Cérémonie d’intronisation:                                      </a:t>
            </a:r>
            <a:r>
              <a:rPr lang="fr-FR" sz="2000" dirty="0"/>
              <a:t>S</a:t>
            </a:r>
            <a:r>
              <a:rPr lang="fr-FR" sz="2000" dirty="0" smtClean="0"/>
              <a:t>entiment d’appartenance et de loyauté                                                     Trousse d’intronisation</a:t>
            </a:r>
          </a:p>
          <a:p>
            <a:r>
              <a:rPr lang="fr-FR" dirty="0" smtClean="0"/>
              <a:t> Orientation des nouveaux membres:                                                                                      </a:t>
            </a:r>
            <a:r>
              <a:rPr lang="fr-FR" sz="2000" dirty="0" smtClean="0"/>
              <a:t> Connaissances de base, fonctionnement du club, rôles à assumer, district…</a:t>
            </a:r>
          </a:p>
          <a:p>
            <a:r>
              <a:rPr lang="fr-FR" dirty="0" smtClean="0"/>
              <a:t>Mentorat                                                                       </a:t>
            </a:r>
            <a:r>
              <a:rPr lang="fr-FR" sz="2000" dirty="0" smtClean="0"/>
              <a:t>le programme de mentorat Lions aide chaque membre à mieux desservir sa communauté et à prendre des postes de responsabilité.                                                    </a:t>
            </a:r>
          </a:p>
          <a:p>
            <a:endParaRPr lang="fr-FR" sz="2000" dirty="0">
              <a:solidFill>
                <a:srgbClr val="FF0000"/>
              </a:solidFill>
            </a:endParaRPr>
          </a:p>
          <a:p>
            <a:pPr marL="0" indent="0">
              <a:buNone/>
            </a:pPr>
            <a:r>
              <a:rPr lang="fr-FR" sz="2000" dirty="0" smtClean="0">
                <a:solidFill>
                  <a:srgbClr val="FF0000"/>
                </a:solidFill>
              </a:rPr>
              <a:t>                                        </a:t>
            </a:r>
            <a:r>
              <a:rPr lang="fr-FR" sz="2800" dirty="0" smtClean="0">
                <a:solidFill>
                  <a:srgbClr val="FF0000"/>
                </a:solidFill>
              </a:rPr>
              <a:t>Rôle des parrains</a:t>
            </a:r>
          </a:p>
          <a:p>
            <a:endParaRPr lang="fr-FR" sz="2000" dirty="0" smtClean="0"/>
          </a:p>
        </p:txBody>
      </p:sp>
    </p:spTree>
    <p:extLst>
      <p:ext uri="{BB962C8B-B14F-4D97-AF65-F5344CB8AC3E}">
        <p14:creationId xmlns:p14="http://schemas.microsoft.com/office/powerpoint/2010/main" val="24454487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Faire participer les nouveaux membres</a:t>
            </a:r>
            <a:endParaRPr lang="fr-FR" dirty="0"/>
          </a:p>
        </p:txBody>
      </p:sp>
      <p:sp>
        <p:nvSpPr>
          <p:cNvPr id="3" name="Espace réservé du contenu 2"/>
          <p:cNvSpPr>
            <a:spLocks noGrp="1"/>
          </p:cNvSpPr>
          <p:nvPr>
            <p:ph idx="1"/>
          </p:nvPr>
        </p:nvSpPr>
        <p:spPr/>
        <p:txBody>
          <a:bodyPr>
            <a:normAutofit fontScale="92500"/>
          </a:bodyPr>
          <a:lstStyle/>
          <a:p>
            <a:r>
              <a:rPr lang="fr-FR" dirty="0" smtClean="0"/>
              <a:t>Pour desservir leur communauté</a:t>
            </a:r>
          </a:p>
          <a:p>
            <a:r>
              <a:rPr lang="fr-FR" dirty="0" smtClean="0"/>
              <a:t>Pour participer à un service</a:t>
            </a:r>
          </a:p>
          <a:p>
            <a:r>
              <a:rPr lang="fr-FR" dirty="0" smtClean="0"/>
              <a:t>Pour être avec des amis</a:t>
            </a:r>
          </a:p>
          <a:p>
            <a:r>
              <a:rPr lang="fr-FR" dirty="0" smtClean="0"/>
              <a:t>Pour devenir responsable dans la communauté.                                           </a:t>
            </a:r>
          </a:p>
          <a:p>
            <a:endParaRPr lang="fr-FR" dirty="0">
              <a:solidFill>
                <a:srgbClr val="008000"/>
              </a:solidFill>
            </a:endParaRPr>
          </a:p>
          <a:p>
            <a:pPr marL="0" indent="0">
              <a:buNone/>
            </a:pPr>
            <a:r>
              <a:rPr lang="fr-FR" dirty="0" smtClean="0">
                <a:solidFill>
                  <a:srgbClr val="008000"/>
                </a:solidFill>
              </a:rPr>
              <a:t>Demander l’avis des nouveaux membres: questionnaire       </a:t>
            </a:r>
          </a:p>
          <a:p>
            <a:pPr marL="0" indent="0">
              <a:buNone/>
            </a:pPr>
            <a:r>
              <a:rPr lang="fr-FR" dirty="0" smtClean="0">
                <a:solidFill>
                  <a:srgbClr val="008000"/>
                </a:solidFill>
              </a:rPr>
              <a:t>   </a:t>
            </a:r>
            <a:r>
              <a:rPr lang="fr-FR" sz="2800" dirty="0" smtClean="0">
                <a:solidFill>
                  <a:srgbClr val="008000"/>
                </a:solidFill>
              </a:rPr>
              <a:t>(Guide pour la satisfaction des membres)</a:t>
            </a:r>
            <a:endParaRPr lang="fr-FR" sz="2800" dirty="0">
              <a:solidFill>
                <a:srgbClr val="008000"/>
              </a:solidFill>
            </a:endParaRPr>
          </a:p>
        </p:txBody>
      </p:sp>
    </p:spTree>
    <p:extLst>
      <p:ext uri="{BB962C8B-B14F-4D97-AF65-F5344CB8AC3E}">
        <p14:creationId xmlns:p14="http://schemas.microsoft.com/office/powerpoint/2010/main" val="35459280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Nouveaux clubs</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Espace réservé du contenu 2"/>
          <p:cNvSpPr>
            <a:spLocks noGrp="1"/>
          </p:cNvSpPr>
          <p:nvPr>
            <p:ph idx="1"/>
          </p:nvPr>
        </p:nvSpPr>
        <p:spPr>
          <a:xfrm>
            <a:off x="457200" y="1921206"/>
            <a:ext cx="8229600" cy="4525963"/>
          </a:xfrm>
        </p:spPr>
        <p:txBody>
          <a:bodyPr/>
          <a:lstStyle/>
          <a:p>
            <a:r>
              <a:rPr lang="fr-FR" dirty="0" smtClean="0"/>
              <a:t>Lions club traditionnel: 20 membres</a:t>
            </a:r>
          </a:p>
          <a:p>
            <a:r>
              <a:rPr lang="fr-FR" dirty="0" smtClean="0"/>
              <a:t>Lions club universitaire</a:t>
            </a:r>
            <a:r>
              <a:rPr lang="fr-FR" dirty="0"/>
              <a:t>: </a:t>
            </a:r>
            <a:r>
              <a:rPr lang="fr-FR" dirty="0" smtClean="0"/>
              <a:t>cotisation 50</a:t>
            </a:r>
            <a:r>
              <a:rPr lang="fr-FR" dirty="0"/>
              <a:t>% </a:t>
            </a:r>
            <a:endParaRPr lang="fr-FR" dirty="0" smtClean="0"/>
          </a:p>
          <a:p>
            <a:r>
              <a:rPr lang="fr-FR" dirty="0" smtClean="0"/>
              <a:t>Léo-Lions club:  cotisation 50</a:t>
            </a:r>
            <a:r>
              <a:rPr lang="fr-FR" dirty="0"/>
              <a:t>%</a:t>
            </a:r>
            <a:endParaRPr lang="fr-FR" dirty="0" smtClean="0"/>
          </a:p>
          <a:p>
            <a:r>
              <a:rPr lang="fr-FR" dirty="0" smtClean="0"/>
              <a:t>Branche de club: à partir de 5 membres                      </a:t>
            </a:r>
            <a:r>
              <a:rPr lang="fr-FR" sz="2800" dirty="0" smtClean="0"/>
              <a:t>Réunions indépendantes, projets propres                       Il faut un intermédiaire entre  le club parent et la branche</a:t>
            </a:r>
            <a:endParaRPr lang="fr-FR" sz="2800" dirty="0"/>
          </a:p>
        </p:txBody>
      </p:sp>
    </p:spTree>
    <p:extLst>
      <p:ext uri="{BB962C8B-B14F-4D97-AF65-F5344CB8AC3E}">
        <p14:creationId xmlns:p14="http://schemas.microsoft.com/office/powerpoint/2010/main" val="1542303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Processus d’excellence de club (PEC)</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34384503"/>
              </p:ext>
            </p:extLst>
          </p:nvPr>
        </p:nvGraphicFramePr>
        <p:xfrm>
          <a:off x="457200" y="1553881"/>
          <a:ext cx="8229600" cy="4998720"/>
        </p:xfrm>
        <a:graphic>
          <a:graphicData uri="http://schemas.openxmlformats.org/drawingml/2006/table">
            <a:tbl>
              <a:tblPr firstRow="1" bandRow="1">
                <a:tableStyleId>{5C22544A-7EE6-4342-B048-85BDC9FD1C3A}</a:tableStyleId>
              </a:tblPr>
              <a:tblGrid>
                <a:gridCol w="2695388"/>
                <a:gridCol w="5534212"/>
              </a:tblGrid>
              <a:tr h="303978">
                <a:tc>
                  <a:txBody>
                    <a:bodyPr/>
                    <a:lstStyle/>
                    <a:p>
                      <a:r>
                        <a:rPr lang="fr-FR" sz="1600" b="1" kern="1200" dirty="0" smtClean="0">
                          <a:solidFill>
                            <a:schemeClr val="lt1"/>
                          </a:solidFill>
                          <a:latin typeface="+mn-lt"/>
                          <a:ea typeface="+mn-ea"/>
                          <a:cs typeface="+mn-cs"/>
                        </a:rPr>
                        <a:t>1ère étape : Pourquoi sommes-nous ici ?</a:t>
                      </a:r>
                    </a:p>
                    <a:p>
                      <a:r>
                        <a:rPr lang="fr-FR" sz="1600" b="0" kern="1200" dirty="0" smtClean="0">
                          <a:solidFill>
                            <a:schemeClr val="lt1"/>
                          </a:solidFill>
                          <a:latin typeface="+mn-lt"/>
                          <a:ea typeface="+mn-ea"/>
                          <a:cs typeface="+mn-cs"/>
                        </a:rPr>
                        <a:t>(45-60 minutes)</a:t>
                      </a:r>
                      <a:endParaRPr lang="fr-FR" sz="1600" dirty="0"/>
                    </a:p>
                  </a:txBody>
                  <a:tcPr/>
                </a:tc>
                <a:tc>
                  <a:txBody>
                    <a:bodyPr/>
                    <a:lstStyle/>
                    <a:p>
                      <a:r>
                        <a:rPr lang="fr-FR" sz="1600" b="1" kern="1200" dirty="0" smtClean="0">
                          <a:solidFill>
                            <a:schemeClr val="lt1"/>
                          </a:solidFill>
                          <a:latin typeface="+mn-lt"/>
                          <a:ea typeface="+mn-ea"/>
                          <a:cs typeface="+mn-cs"/>
                        </a:rPr>
                        <a:t> Reconnaître ce que vos Lions ont accompli</a:t>
                      </a:r>
                    </a:p>
                    <a:p>
                      <a:r>
                        <a:rPr lang="fr-FR" sz="1600" b="1" kern="1200" dirty="0" smtClean="0">
                          <a:solidFill>
                            <a:schemeClr val="lt1"/>
                          </a:solidFill>
                          <a:latin typeface="+mn-lt"/>
                          <a:ea typeface="+mn-ea"/>
                          <a:cs typeface="+mn-cs"/>
                        </a:rPr>
                        <a:t> Discuter de ce que votre club pourrait accomplir dans l'avenir</a:t>
                      </a:r>
                    </a:p>
                    <a:p>
                      <a:r>
                        <a:rPr lang="fr-FR" sz="1600" b="1" kern="1200" dirty="0" smtClean="0">
                          <a:solidFill>
                            <a:schemeClr val="lt1"/>
                          </a:solidFill>
                          <a:latin typeface="+mn-lt"/>
                          <a:ea typeface="+mn-ea"/>
                          <a:cs typeface="+mn-cs"/>
                        </a:rPr>
                        <a:t> Identifier les besoins communautaires qui n'ont pas encore été pris en compte</a:t>
                      </a:r>
                    </a:p>
                    <a:p>
                      <a:r>
                        <a:rPr lang="fr-FR" sz="1600" b="1" kern="1200" dirty="0" smtClean="0">
                          <a:solidFill>
                            <a:schemeClr val="lt1"/>
                          </a:solidFill>
                          <a:latin typeface="+mn-lt"/>
                          <a:ea typeface="+mn-ea"/>
                          <a:cs typeface="+mn-cs"/>
                        </a:rPr>
                        <a:t> Prévoir de procéder à une </a:t>
                      </a:r>
                      <a:r>
                        <a:rPr lang="fr-FR" sz="1600" b="1" i="1" kern="1200" dirty="0" smtClean="0">
                          <a:solidFill>
                            <a:schemeClr val="lt1"/>
                          </a:solidFill>
                          <a:latin typeface="+mn-lt"/>
                          <a:ea typeface="+mn-ea"/>
                          <a:cs typeface="+mn-cs"/>
                        </a:rPr>
                        <a:t>Analyse des besoins de la </a:t>
                      </a:r>
                      <a:r>
                        <a:rPr lang="fr-FR" sz="1600" b="1" i="1" kern="1200" dirty="0" err="1" smtClean="0">
                          <a:solidFill>
                            <a:schemeClr val="lt1"/>
                          </a:solidFill>
                          <a:latin typeface="+mn-lt"/>
                          <a:ea typeface="+mn-ea"/>
                          <a:cs typeface="+mn-cs"/>
                        </a:rPr>
                        <a:t>communaute</a:t>
                      </a:r>
                      <a:endParaRPr lang="fr-FR" sz="1600" dirty="0"/>
                    </a:p>
                  </a:txBody>
                  <a:tcPr/>
                </a:tc>
              </a:tr>
              <a:tr h="303978">
                <a:tc>
                  <a:txBody>
                    <a:bodyPr/>
                    <a:lstStyle/>
                    <a:p>
                      <a:r>
                        <a:rPr lang="fr-FR" sz="1600" b="1" kern="1200" dirty="0" smtClean="0">
                          <a:solidFill>
                            <a:schemeClr val="dk1"/>
                          </a:solidFill>
                          <a:latin typeface="+mn-lt"/>
                          <a:ea typeface="+mn-ea"/>
                          <a:cs typeface="+mn-cs"/>
                        </a:rPr>
                        <a:t>2e étape : Qu’est-ce qui constitue un excellent club ?</a:t>
                      </a:r>
                    </a:p>
                    <a:p>
                      <a:r>
                        <a:rPr lang="fr-FR" sz="1600" b="0" kern="1200" dirty="0" smtClean="0">
                          <a:solidFill>
                            <a:schemeClr val="dk1"/>
                          </a:solidFill>
                          <a:latin typeface="+mn-lt"/>
                          <a:ea typeface="+mn-ea"/>
                          <a:cs typeface="+mn-cs"/>
                        </a:rPr>
                        <a:t>(75-90 minutes)</a:t>
                      </a:r>
                      <a:endParaRPr lang="fr-FR" sz="1600" dirty="0"/>
                    </a:p>
                  </a:txBody>
                  <a:tcPr/>
                </a:tc>
                <a:tc>
                  <a:txBody>
                    <a:bodyPr/>
                    <a:lstStyle/>
                    <a:p>
                      <a:r>
                        <a:rPr lang="fr-FR" sz="1600" kern="1200" dirty="0" smtClean="0">
                          <a:solidFill>
                            <a:schemeClr val="dk1"/>
                          </a:solidFill>
                          <a:latin typeface="+mn-lt"/>
                          <a:ea typeface="+mn-ea"/>
                          <a:cs typeface="+mn-cs"/>
                        </a:rPr>
                        <a:t> Remplir le questionnaire </a:t>
                      </a:r>
                      <a:r>
                        <a:rPr lang="fr-FR" sz="1600" i="1" kern="1200" dirty="0" smtClean="0">
                          <a:solidFill>
                            <a:schemeClr val="dk1"/>
                          </a:solidFill>
                          <a:latin typeface="+mn-lt"/>
                          <a:ea typeface="+mn-ea"/>
                          <a:cs typeface="+mn-cs"/>
                        </a:rPr>
                        <a:t>Que pensez-vous de votre club ?</a:t>
                      </a:r>
                    </a:p>
                    <a:p>
                      <a:r>
                        <a:rPr lang="fr-FR" sz="1600" i="0" kern="1200" dirty="0" smtClean="0">
                          <a:solidFill>
                            <a:schemeClr val="dk1"/>
                          </a:solidFill>
                          <a:latin typeface="+mn-lt"/>
                          <a:ea typeface="+mn-ea"/>
                          <a:cs typeface="+mn-cs"/>
                        </a:rPr>
                        <a:t> Définir les particularités d'un excellent club</a:t>
                      </a:r>
                    </a:p>
                    <a:p>
                      <a:r>
                        <a:rPr lang="fr-FR" sz="1600" i="0" kern="1200" dirty="0" smtClean="0">
                          <a:solidFill>
                            <a:schemeClr val="dk1"/>
                          </a:solidFill>
                          <a:latin typeface="+mn-lt"/>
                          <a:ea typeface="+mn-ea"/>
                          <a:cs typeface="+mn-cs"/>
                        </a:rPr>
                        <a:t> Identifier les obstacles qui empêchent les clubs d'atteindre l'excellence</a:t>
                      </a:r>
                    </a:p>
                    <a:p>
                      <a:r>
                        <a:rPr lang="fr-FR" sz="1600" i="0" kern="1200" dirty="0" smtClean="0">
                          <a:solidFill>
                            <a:schemeClr val="dk1"/>
                          </a:solidFill>
                          <a:latin typeface="+mn-lt"/>
                          <a:ea typeface="+mn-ea"/>
                          <a:cs typeface="+mn-cs"/>
                        </a:rPr>
                        <a:t> Analyser les façons de rehausser l'efficacité du club</a:t>
                      </a:r>
                      <a:endParaRPr lang="fr-FR" sz="1600" dirty="0"/>
                    </a:p>
                  </a:txBody>
                  <a:tcPr/>
                </a:tc>
              </a:tr>
              <a:tr h="303978">
                <a:tc>
                  <a:txBody>
                    <a:bodyPr/>
                    <a:lstStyle/>
                    <a:p>
                      <a:r>
                        <a:rPr lang="fr-FR" sz="1600" b="1" kern="1200" dirty="0" smtClean="0">
                          <a:solidFill>
                            <a:schemeClr val="dk1"/>
                          </a:solidFill>
                          <a:latin typeface="+mn-lt"/>
                          <a:ea typeface="+mn-ea"/>
                          <a:cs typeface="+mn-cs"/>
                        </a:rPr>
                        <a:t>3e étape : Comment pouvons- nous déterminer nos besoins ?</a:t>
                      </a:r>
                    </a:p>
                    <a:p>
                      <a:r>
                        <a:rPr lang="fr-FR" sz="1600" b="0" kern="1200" dirty="0" smtClean="0">
                          <a:solidFill>
                            <a:schemeClr val="dk1"/>
                          </a:solidFill>
                          <a:latin typeface="+mn-lt"/>
                          <a:ea typeface="+mn-ea"/>
                          <a:cs typeface="+mn-cs"/>
                        </a:rPr>
                        <a:t>(45-60 minutes)</a:t>
                      </a:r>
                      <a:endParaRPr lang="fr-FR" sz="1600" dirty="0"/>
                    </a:p>
                  </a:txBody>
                  <a:tcPr/>
                </a:tc>
                <a:tc>
                  <a:txBody>
                    <a:bodyPr/>
                    <a:lstStyle/>
                    <a:p>
                      <a:r>
                        <a:rPr lang="fr-FR" sz="1600" kern="1200" dirty="0" smtClean="0">
                          <a:solidFill>
                            <a:schemeClr val="dk1"/>
                          </a:solidFill>
                          <a:latin typeface="+mn-lt"/>
                          <a:ea typeface="+mn-ea"/>
                          <a:cs typeface="+mn-cs"/>
                        </a:rPr>
                        <a:t> Passer en revue </a:t>
                      </a:r>
                      <a:r>
                        <a:rPr lang="fr-FR" sz="1600" i="1" kern="1200" dirty="0" smtClean="0">
                          <a:solidFill>
                            <a:schemeClr val="dk1"/>
                          </a:solidFill>
                          <a:latin typeface="+mn-lt"/>
                          <a:ea typeface="+mn-ea"/>
                          <a:cs typeface="+mn-cs"/>
                        </a:rPr>
                        <a:t>l'évaluation des besoins de la communauté </a:t>
                      </a:r>
                      <a:r>
                        <a:rPr lang="fr-FR" sz="1600" i="0" kern="1200" dirty="0" smtClean="0">
                          <a:solidFill>
                            <a:schemeClr val="dk1"/>
                          </a:solidFill>
                          <a:latin typeface="+mn-lt"/>
                          <a:ea typeface="+mn-ea"/>
                          <a:cs typeface="+mn-cs"/>
                        </a:rPr>
                        <a:t> Passer en revue les résultats du questionnaire </a:t>
                      </a:r>
                      <a:r>
                        <a:rPr lang="fr-FR" sz="1600" i="1" kern="1200" dirty="0" smtClean="0">
                          <a:solidFill>
                            <a:schemeClr val="dk1"/>
                          </a:solidFill>
                          <a:latin typeface="+mn-lt"/>
                          <a:ea typeface="+mn-ea"/>
                          <a:cs typeface="+mn-cs"/>
                        </a:rPr>
                        <a:t>Que pensez-vous</a:t>
                      </a:r>
                    </a:p>
                    <a:p>
                      <a:r>
                        <a:rPr lang="fr-FR" sz="1600" i="1" kern="1200" dirty="0" smtClean="0">
                          <a:solidFill>
                            <a:schemeClr val="dk1"/>
                          </a:solidFill>
                          <a:latin typeface="+mn-lt"/>
                          <a:ea typeface="+mn-ea"/>
                          <a:cs typeface="+mn-cs"/>
                        </a:rPr>
                        <a:t>de votre club ?</a:t>
                      </a:r>
                    </a:p>
                    <a:p>
                      <a:r>
                        <a:rPr lang="fr-FR" sz="1600" i="0" kern="1200" dirty="0" smtClean="0">
                          <a:solidFill>
                            <a:schemeClr val="dk1"/>
                          </a:solidFill>
                          <a:latin typeface="+mn-lt"/>
                          <a:ea typeface="+mn-ea"/>
                          <a:cs typeface="+mn-cs"/>
                        </a:rPr>
                        <a:t> Identifier les ressources du club et du LCI pour atteindre l'excellence</a:t>
                      </a:r>
                      <a:endParaRPr lang="fr-FR" sz="1600" dirty="0"/>
                    </a:p>
                  </a:txBody>
                  <a:tcPr/>
                </a:tc>
              </a:tr>
              <a:tr h="303978">
                <a:tc>
                  <a:txBody>
                    <a:bodyPr/>
                    <a:lstStyle/>
                    <a:p>
                      <a:r>
                        <a:rPr lang="fr-FR" sz="1600" b="1" kern="1200" dirty="0" smtClean="0">
                          <a:solidFill>
                            <a:schemeClr val="dk1"/>
                          </a:solidFill>
                          <a:latin typeface="+mn-lt"/>
                          <a:ea typeface="+mn-ea"/>
                          <a:cs typeface="+mn-cs"/>
                        </a:rPr>
                        <a:t>4e étape : Que pouvons-nous faire ensuite ?</a:t>
                      </a:r>
                    </a:p>
                    <a:p>
                      <a:r>
                        <a:rPr lang="fr-FR" sz="1600" b="0" kern="1200" dirty="0" smtClean="0">
                          <a:solidFill>
                            <a:schemeClr val="dk1"/>
                          </a:solidFill>
                          <a:latin typeface="+mn-lt"/>
                          <a:ea typeface="+mn-ea"/>
                          <a:cs typeface="+mn-cs"/>
                        </a:rPr>
                        <a:t>(45-60 minutes)</a:t>
                      </a:r>
                      <a:endParaRPr lang="fr-FR" sz="1600" dirty="0"/>
                    </a:p>
                  </a:txBody>
                  <a:tcPr/>
                </a:tc>
                <a:tc>
                  <a:txBody>
                    <a:bodyPr/>
                    <a:lstStyle/>
                    <a:p>
                      <a:r>
                        <a:rPr lang="fr-FR" sz="1600" kern="1200" dirty="0" smtClean="0">
                          <a:solidFill>
                            <a:schemeClr val="dk1"/>
                          </a:solidFill>
                          <a:latin typeface="+mn-lt"/>
                          <a:ea typeface="+mn-ea"/>
                          <a:cs typeface="+mn-cs"/>
                        </a:rPr>
                        <a:t> Fixer des objectifs pour l’avenir  Créer des plans d'action pour atteindre vos objectifs</a:t>
                      </a:r>
                      <a:endParaRPr lang="fr-FR" sz="1600" dirty="0"/>
                    </a:p>
                  </a:txBody>
                  <a:tcPr/>
                </a:tc>
              </a:tr>
            </a:tbl>
          </a:graphicData>
        </a:graphic>
      </p:graphicFrame>
      <p:sp>
        <p:nvSpPr>
          <p:cNvPr id="5" name="ZoneTexte 4"/>
          <p:cNvSpPr txBox="1"/>
          <p:nvPr/>
        </p:nvSpPr>
        <p:spPr>
          <a:xfrm flipH="1">
            <a:off x="776941" y="6548710"/>
            <a:ext cx="7909859" cy="369332"/>
          </a:xfrm>
          <a:prstGeom prst="rect">
            <a:avLst/>
          </a:prstGeom>
          <a:noFill/>
        </p:spPr>
        <p:txBody>
          <a:bodyPr wrap="square" rtlCol="0">
            <a:spAutoFit/>
          </a:bodyPr>
          <a:lstStyle/>
          <a:p>
            <a:r>
              <a:rPr lang="fr-FR" dirty="0"/>
              <a:t>carnet de travail de participant téléchargeable sur le site Web du LCI. </a:t>
            </a:r>
          </a:p>
        </p:txBody>
      </p:sp>
    </p:spTree>
    <p:extLst>
      <p:ext uri="{BB962C8B-B14F-4D97-AF65-F5344CB8AC3E}">
        <p14:creationId xmlns:p14="http://schemas.microsoft.com/office/powerpoint/2010/main" val="22237962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Recrutement de nouveaux membres</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Espace réservé du contenu 2"/>
          <p:cNvSpPr>
            <a:spLocks noGrp="1"/>
          </p:cNvSpPr>
          <p:nvPr>
            <p:ph idx="1"/>
          </p:nvPr>
        </p:nvSpPr>
        <p:spPr>
          <a:xfrm>
            <a:off x="441880" y="2102320"/>
            <a:ext cx="8229600" cy="4525963"/>
          </a:xfrm>
        </p:spPr>
        <p:txBody>
          <a:bodyPr/>
          <a:lstStyle/>
          <a:p>
            <a:r>
              <a:rPr lang="fr-FR" dirty="0" smtClean="0"/>
              <a:t>Préparer votre club</a:t>
            </a:r>
          </a:p>
          <a:p>
            <a:r>
              <a:rPr lang="fr-FR" dirty="0" smtClean="0"/>
              <a:t>Créer le plan de croissance</a:t>
            </a:r>
          </a:p>
          <a:p>
            <a:r>
              <a:rPr lang="fr-FR" dirty="0" smtClean="0"/>
              <a:t>Mettre en œuvre le plan de croissance</a:t>
            </a:r>
          </a:p>
          <a:p>
            <a:r>
              <a:rPr lang="fr-FR" dirty="0" smtClean="0"/>
              <a:t>Accueillir vos nouveaux membres</a:t>
            </a:r>
          </a:p>
          <a:p>
            <a:endParaRPr lang="fr-FR" dirty="0" smtClean="0"/>
          </a:p>
          <a:p>
            <a:endParaRPr lang="fr-FR" dirty="0"/>
          </a:p>
        </p:txBody>
      </p:sp>
    </p:spTree>
    <p:extLst>
      <p:ext uri="{BB962C8B-B14F-4D97-AF65-F5344CB8AC3E}">
        <p14:creationId xmlns:p14="http://schemas.microsoft.com/office/powerpoint/2010/main" val="964014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r>
              <a:rPr lang="fr-FR" b="1" cap="all" baseline="30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er</a:t>
            </a:r>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étape: Préparer votre club</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p:txBody>
          <a:bodyPr>
            <a:normAutofit/>
          </a:bodyPr>
          <a:lstStyle/>
          <a:p>
            <a:r>
              <a:rPr lang="fr-FR" dirty="0" smtClean="0"/>
              <a:t>Décider ce que vous voulez pour votre club:</a:t>
            </a:r>
          </a:p>
          <a:p>
            <a:pPr marL="0" indent="0">
              <a:buNone/>
            </a:pPr>
            <a:r>
              <a:rPr lang="fr-FR" dirty="0"/>
              <a:t> </a:t>
            </a:r>
            <a:r>
              <a:rPr lang="fr-FR" dirty="0" smtClean="0"/>
              <a:t>  </a:t>
            </a:r>
            <a:r>
              <a:rPr lang="fr-FR" sz="2800" dirty="0" smtClean="0"/>
              <a:t>- Sur quoi votre club veut-il se concentrer?</a:t>
            </a:r>
          </a:p>
          <a:p>
            <a:pPr marL="0" indent="0">
              <a:buNone/>
            </a:pPr>
            <a:r>
              <a:rPr lang="fr-FR" sz="2800" dirty="0"/>
              <a:t> </a:t>
            </a:r>
            <a:r>
              <a:rPr lang="fr-FR" sz="2800" dirty="0" smtClean="0"/>
              <a:t>  - Que souhaitent vos membres pour votre club?</a:t>
            </a:r>
          </a:p>
          <a:p>
            <a:pPr marL="0" indent="0">
              <a:buNone/>
            </a:pPr>
            <a:r>
              <a:rPr lang="fr-FR" sz="2800" dirty="0"/>
              <a:t> </a:t>
            </a:r>
            <a:r>
              <a:rPr lang="fr-FR" sz="2800" dirty="0" smtClean="0"/>
              <a:t>  - Devenir du club dans 1 an…..5ans</a:t>
            </a:r>
          </a:p>
          <a:p>
            <a:r>
              <a:rPr lang="fr-FR" dirty="0" smtClean="0"/>
              <a:t>Identifier </a:t>
            </a:r>
            <a:r>
              <a:rPr lang="fr-FR" dirty="0"/>
              <a:t>les réalisations que souhaite faire le club (type, fréquence, lieu…..)</a:t>
            </a:r>
          </a:p>
          <a:p>
            <a:r>
              <a:rPr lang="fr-FR" dirty="0"/>
              <a:t>Quels sont les objectifs?</a:t>
            </a:r>
          </a:p>
          <a:p>
            <a:pPr marL="0" indent="0">
              <a:buNone/>
            </a:pPr>
            <a:endParaRPr lang="fr-FR" dirty="0"/>
          </a:p>
          <a:p>
            <a:pPr marL="0" indent="0">
              <a:buNone/>
            </a:pPr>
            <a:endParaRPr lang="fr-FR" dirty="0" smtClean="0"/>
          </a:p>
        </p:txBody>
      </p:sp>
    </p:spTree>
    <p:extLst>
      <p:ext uri="{BB962C8B-B14F-4D97-AF65-F5344CB8AC3E}">
        <p14:creationId xmlns:p14="http://schemas.microsoft.com/office/powerpoint/2010/main" val="2820683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fr-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Pourquoi le club souhaite avoir des nouveaux membres ?</a:t>
            </a:r>
            <a:br>
              <a:rPr lang="fr-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fr-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Espace réservé du contenu 2"/>
          <p:cNvSpPr>
            <a:spLocks noGrp="1"/>
          </p:cNvSpPr>
          <p:nvPr>
            <p:ph idx="1"/>
          </p:nvPr>
        </p:nvSpPr>
        <p:spPr/>
        <p:txBody>
          <a:bodyPr/>
          <a:lstStyle/>
          <a:p>
            <a:pPr marL="0" indent="0">
              <a:buNone/>
            </a:pPr>
            <a:r>
              <a:rPr lang="fr-FR" dirty="0" smtClean="0"/>
              <a:t>         </a:t>
            </a:r>
            <a:r>
              <a:rPr lang="fr-FR" dirty="0" smtClean="0">
                <a:solidFill>
                  <a:srgbClr val="FF0000"/>
                </a:solidFill>
              </a:rPr>
              <a:t> Identifier la raison+++ </a:t>
            </a:r>
          </a:p>
          <a:p>
            <a:r>
              <a:rPr lang="fr-FR" dirty="0" smtClean="0"/>
              <a:t>Avoir plus d’amis?</a:t>
            </a:r>
          </a:p>
          <a:p>
            <a:r>
              <a:rPr lang="fr-FR" dirty="0" smtClean="0"/>
              <a:t>Juste pour augmenter l’effectif?</a:t>
            </a:r>
          </a:p>
          <a:p>
            <a:r>
              <a:rPr lang="fr-FR" dirty="0" smtClean="0"/>
              <a:t> </a:t>
            </a:r>
            <a:r>
              <a:rPr lang="fr-FR" dirty="0"/>
              <a:t>Assurer davantage de service ?</a:t>
            </a:r>
          </a:p>
          <a:p>
            <a:pPr marL="0" indent="0">
              <a:buNone/>
            </a:pPr>
            <a:r>
              <a:rPr lang="fr-FR" dirty="0"/>
              <a:t> 3 membres de plus = 100 repas de plus pour les sans abris</a:t>
            </a:r>
          </a:p>
          <a:p>
            <a:endParaRPr lang="fr-FR" dirty="0" smtClean="0"/>
          </a:p>
          <a:p>
            <a:pPr marL="0" indent="0">
              <a:buNone/>
            </a:pPr>
            <a:endParaRPr lang="fr-FR" dirty="0"/>
          </a:p>
        </p:txBody>
      </p:sp>
    </p:spTree>
    <p:extLst>
      <p:ext uri="{BB962C8B-B14F-4D97-AF65-F5344CB8AC3E}">
        <p14:creationId xmlns:p14="http://schemas.microsoft.com/office/powerpoint/2010/main" val="1067860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fr-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Quels sont les membres ciblés?</a:t>
            </a:r>
          </a:p>
        </p:txBody>
      </p:sp>
      <p:sp>
        <p:nvSpPr>
          <p:cNvPr id="3" name="Espace réservé du contenu 2"/>
          <p:cNvSpPr>
            <a:spLocks noGrp="1"/>
          </p:cNvSpPr>
          <p:nvPr>
            <p:ph idx="1"/>
          </p:nvPr>
        </p:nvSpPr>
        <p:spPr/>
        <p:txBody>
          <a:bodyPr/>
          <a:lstStyle/>
          <a:p>
            <a:pPr marL="0" indent="0">
              <a:buNone/>
            </a:pPr>
            <a:r>
              <a:rPr lang="fr-FR" dirty="0" smtClean="0"/>
              <a:t>  - </a:t>
            </a:r>
            <a:r>
              <a:rPr lang="fr-FR" dirty="0"/>
              <a:t>J</a:t>
            </a:r>
            <a:r>
              <a:rPr lang="fr-FR" dirty="0" smtClean="0"/>
              <a:t>eunes</a:t>
            </a:r>
          </a:p>
          <a:p>
            <a:pPr marL="0" indent="0">
              <a:buNone/>
            </a:pPr>
            <a:r>
              <a:rPr lang="fr-FR" dirty="0" smtClean="0"/>
              <a:t>  - </a:t>
            </a:r>
            <a:r>
              <a:rPr lang="fr-FR" dirty="0"/>
              <a:t>F</a:t>
            </a:r>
            <a:r>
              <a:rPr lang="fr-FR" dirty="0" smtClean="0"/>
              <a:t>emmes</a:t>
            </a:r>
          </a:p>
          <a:p>
            <a:pPr marL="0" indent="0">
              <a:buNone/>
            </a:pPr>
            <a:r>
              <a:rPr lang="fr-FR" dirty="0" smtClean="0"/>
              <a:t>  - Hommes</a:t>
            </a:r>
          </a:p>
          <a:p>
            <a:pPr marL="0" indent="0">
              <a:buNone/>
            </a:pPr>
            <a:r>
              <a:rPr lang="fr-FR" dirty="0"/>
              <a:t> </a:t>
            </a:r>
            <a:r>
              <a:rPr lang="fr-FR" dirty="0" smtClean="0"/>
              <a:t> - professionnels</a:t>
            </a:r>
          </a:p>
          <a:p>
            <a:pPr marL="0" indent="0">
              <a:buNone/>
            </a:pPr>
            <a:r>
              <a:rPr lang="fr-FR" dirty="0"/>
              <a:t> </a:t>
            </a:r>
            <a:r>
              <a:rPr lang="fr-FR" dirty="0" smtClean="0"/>
              <a:t> - famille</a:t>
            </a:r>
          </a:p>
          <a:p>
            <a:pPr marL="0" indent="0">
              <a:buNone/>
            </a:pPr>
            <a:r>
              <a:rPr lang="fr-FR" dirty="0"/>
              <a:t> </a:t>
            </a:r>
            <a:r>
              <a:rPr lang="fr-FR" dirty="0" smtClean="0"/>
              <a:t>  - amis</a:t>
            </a:r>
          </a:p>
          <a:p>
            <a:pPr marL="0" indent="0">
              <a:buNone/>
            </a:pPr>
            <a:r>
              <a:rPr lang="fr-FR" dirty="0" smtClean="0"/>
              <a:t>Groupe de 2 à 4 personnes +++</a:t>
            </a:r>
            <a:endParaRPr lang="fr-FR" dirty="0"/>
          </a:p>
        </p:txBody>
      </p:sp>
      <p:pic>
        <p:nvPicPr>
          <p:cNvPr id="10" name="Image 9" descr="skd182715s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809" y="0"/>
            <a:ext cx="2303145" cy="6858000"/>
          </a:xfrm>
          <a:prstGeom prst="rect">
            <a:avLst/>
          </a:prstGeom>
        </p:spPr>
      </p:pic>
      <p:pic>
        <p:nvPicPr>
          <p:cNvPr id="11" name="Image 10" descr="skd181973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11" y="1482058"/>
            <a:ext cx="2697570" cy="3474836"/>
          </a:xfrm>
          <a:prstGeom prst="rect">
            <a:avLst/>
          </a:prstGeom>
        </p:spPr>
      </p:pic>
      <p:pic>
        <p:nvPicPr>
          <p:cNvPr id="12" name="Image 11" descr="563474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019" y="836040"/>
            <a:ext cx="1603301" cy="3657722"/>
          </a:xfrm>
          <a:prstGeom prst="rect">
            <a:avLst/>
          </a:prstGeom>
        </p:spPr>
      </p:pic>
      <p:pic>
        <p:nvPicPr>
          <p:cNvPr id="13" name="Image 12" descr="7145053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39205"/>
            <a:ext cx="1231433" cy="3218795"/>
          </a:xfrm>
          <a:prstGeom prst="rect">
            <a:avLst/>
          </a:prstGeom>
        </p:spPr>
      </p:pic>
      <p:pic>
        <p:nvPicPr>
          <p:cNvPr id="14" name="Image 13" descr="rbm2_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8393" y="3639205"/>
            <a:ext cx="2853023" cy="3313287"/>
          </a:xfrm>
          <a:prstGeom prst="rect">
            <a:avLst/>
          </a:prstGeom>
        </p:spPr>
      </p:pic>
      <p:pic>
        <p:nvPicPr>
          <p:cNvPr id="15" name="Image 14" descr="rbm2_6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9265" y="1996278"/>
            <a:ext cx="2834735" cy="3285854"/>
          </a:xfrm>
          <a:prstGeom prst="rect">
            <a:avLst/>
          </a:prstGeom>
        </p:spPr>
      </p:pic>
      <p:sp>
        <p:nvSpPr>
          <p:cNvPr id="16" name="ZoneTexte 15"/>
          <p:cNvSpPr txBox="1"/>
          <p:nvPr/>
        </p:nvSpPr>
        <p:spPr>
          <a:xfrm>
            <a:off x="6064657" y="4493762"/>
            <a:ext cx="1949145" cy="523220"/>
          </a:xfrm>
          <a:prstGeom prst="rect">
            <a:avLst/>
          </a:prstGeom>
          <a:noFill/>
        </p:spPr>
        <p:txBody>
          <a:bodyPr wrap="square" rtlCol="0">
            <a:spAutoFit/>
          </a:bodyPr>
          <a:lstStyle/>
          <a:p>
            <a:r>
              <a:rPr lang="fr-F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Famille</a:t>
            </a:r>
            <a:endParaRPr lang="fr-F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7" name="ZoneTexte 16"/>
          <p:cNvSpPr txBox="1"/>
          <p:nvPr/>
        </p:nvSpPr>
        <p:spPr>
          <a:xfrm>
            <a:off x="6783932" y="2706805"/>
            <a:ext cx="1746688" cy="646331"/>
          </a:xfrm>
          <a:prstGeom prst="rect">
            <a:avLst/>
          </a:prstGeom>
          <a:noFill/>
        </p:spPr>
        <p:txBody>
          <a:bodyPr wrap="square" rtlCol="0">
            <a:spAutoFit/>
          </a:bodyPr>
          <a:lstStyle/>
          <a:p>
            <a:r>
              <a:rPr lang="fr-FR" sz="3600" b="1" dirty="0" smtClean="0">
                <a:ln w="1905"/>
                <a:solidFill>
                  <a:srgbClr val="FFFF00"/>
                </a:solidFill>
                <a:effectLst>
                  <a:innerShdw blurRad="69850" dist="43180" dir="5400000">
                    <a:srgbClr val="000000">
                      <a:alpha val="65000"/>
                    </a:srgbClr>
                  </a:innerShdw>
                </a:effectLst>
              </a:rPr>
              <a:t>Amis</a:t>
            </a:r>
            <a:endParaRPr lang="fr-FR" sz="3600" b="1" dirty="0">
              <a:ln w="1905"/>
              <a:solidFill>
                <a:srgbClr val="FFFF00"/>
              </a:solidFill>
              <a:effectLst>
                <a:innerShdw blurRad="69850" dist="43180" dir="5400000">
                  <a:srgbClr val="000000">
                    <a:alpha val="65000"/>
                  </a:srgbClr>
                </a:innerShdw>
              </a:effectLst>
            </a:endParaRPr>
          </a:p>
        </p:txBody>
      </p:sp>
      <p:sp>
        <p:nvSpPr>
          <p:cNvPr id="18" name="ZoneTexte 17"/>
          <p:cNvSpPr txBox="1"/>
          <p:nvPr/>
        </p:nvSpPr>
        <p:spPr>
          <a:xfrm>
            <a:off x="1600590" y="3316039"/>
            <a:ext cx="2061441" cy="64633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Jeunes</a:t>
            </a:r>
            <a:endParaRPr lang="fr-F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920579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Qui vous aidera à recruter pour votre club?</a:t>
            </a:r>
            <a:b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Espace réservé du contenu 2"/>
          <p:cNvSpPr>
            <a:spLocks noGrp="1"/>
          </p:cNvSpPr>
          <p:nvPr>
            <p:ph idx="1"/>
          </p:nvPr>
        </p:nvSpPr>
        <p:spPr/>
        <p:txBody>
          <a:bodyPr>
            <a:normAutofit/>
          </a:bodyPr>
          <a:lstStyle/>
          <a:p>
            <a:pPr marL="0" indent="0">
              <a:buNone/>
            </a:pPr>
            <a:r>
              <a:rPr lang="fr-FR" dirty="0" smtClean="0"/>
              <a:t>Chaque membre qui a un don dans un domaine particulier:</a:t>
            </a:r>
          </a:p>
          <a:p>
            <a:pPr marL="0" indent="0">
              <a:buNone/>
            </a:pPr>
            <a:r>
              <a:rPr lang="fr-FR" dirty="0"/>
              <a:t> </a:t>
            </a:r>
            <a:r>
              <a:rPr lang="fr-FR" dirty="0" smtClean="0"/>
              <a:t>               </a:t>
            </a: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Equipe de développement de l’effectif</a:t>
            </a:r>
            <a:endParaRPr lang="fr-FR" dirty="0" smtClean="0"/>
          </a:p>
          <a:p>
            <a:pPr marL="0" indent="0">
              <a:buNone/>
            </a:pPr>
            <a:r>
              <a:rPr lang="fr-FR" dirty="0" smtClean="0"/>
              <a:t>- Organiser </a:t>
            </a:r>
          </a:p>
          <a:p>
            <a:pPr>
              <a:buFontTx/>
              <a:buChar char="-"/>
            </a:pPr>
            <a:r>
              <a:rPr lang="fr-FR" dirty="0" smtClean="0"/>
              <a:t>Promouvoir: brochures, medias, site internet</a:t>
            </a:r>
          </a:p>
          <a:p>
            <a:pPr>
              <a:buFontTx/>
              <a:buChar char="-"/>
            </a:pPr>
            <a:r>
              <a:rPr lang="fr-FR" dirty="0" smtClean="0"/>
              <a:t>Entrer en contact</a:t>
            </a:r>
          </a:p>
          <a:p>
            <a:pPr>
              <a:buFontTx/>
              <a:buChar char="-"/>
            </a:pPr>
            <a:r>
              <a:rPr lang="fr-FR" dirty="0" smtClean="0"/>
              <a:t>Accueillir les nouveaux membres</a:t>
            </a:r>
            <a:endParaRPr lang="fr-FR" dirty="0"/>
          </a:p>
        </p:txBody>
      </p:sp>
      <p:sp>
        <p:nvSpPr>
          <p:cNvPr id="4" name="Flèche vers la droite 3"/>
          <p:cNvSpPr/>
          <p:nvPr/>
        </p:nvSpPr>
        <p:spPr>
          <a:xfrm>
            <a:off x="457200" y="2796967"/>
            <a:ext cx="112262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7421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Deuxième étape</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a:xfrm>
            <a:off x="457200" y="2176161"/>
            <a:ext cx="8229600" cy="4525963"/>
          </a:xfrm>
        </p:spPr>
        <p:txBody>
          <a:bodyPr/>
          <a:lstStyle/>
          <a:p>
            <a:r>
              <a:rPr lang="fr-FR" dirty="0" smtClean="0"/>
              <a:t>Préparer votre club</a:t>
            </a:r>
          </a:p>
          <a:p>
            <a:r>
              <a:rPr lang="fr-FR" dirty="0" smtClean="0">
                <a:solidFill>
                  <a:srgbClr val="FF0000"/>
                </a:solidFill>
              </a:rPr>
              <a:t>Créer le plan de croissance</a:t>
            </a:r>
          </a:p>
          <a:p>
            <a:r>
              <a:rPr lang="fr-FR" dirty="0" smtClean="0"/>
              <a:t>Mettre en œuvre le plan de croissance</a:t>
            </a:r>
          </a:p>
          <a:p>
            <a:r>
              <a:rPr lang="fr-FR" dirty="0" smtClean="0"/>
              <a:t>Accueillir vos nouveaux membres</a:t>
            </a:r>
          </a:p>
          <a:p>
            <a:endParaRPr lang="fr-FR" dirty="0" smtClean="0"/>
          </a:p>
          <a:p>
            <a:endParaRPr lang="fr-FR" dirty="0"/>
          </a:p>
        </p:txBody>
      </p:sp>
    </p:spTree>
    <p:extLst>
      <p:ext uri="{BB962C8B-B14F-4D97-AF65-F5344CB8AC3E}">
        <p14:creationId xmlns:p14="http://schemas.microsoft.com/office/powerpoint/2010/main" val="32846601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594</TotalTime>
  <Words>1610</Words>
  <Application>Microsoft Macintosh PowerPoint</Application>
  <PresentationFormat>Présentation à l'écran (4:3)</PresentationFormat>
  <Paragraphs>158</Paragraphs>
  <Slides>23</Slides>
  <Notes>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Augmentation de l’effectif</vt:lpstr>
      <vt:lpstr>MAINTENIR LES MEMBRES</vt:lpstr>
      <vt:lpstr>Processus d’excellence de club (PEC)</vt:lpstr>
      <vt:lpstr>Recrutement de nouveaux membres</vt:lpstr>
      <vt:lpstr>1er étape: Préparer votre club</vt:lpstr>
      <vt:lpstr>Pourquoi le club souhaite avoir des nouveaux membres ? </vt:lpstr>
      <vt:lpstr>Quels sont les membres ciblés?</vt:lpstr>
      <vt:lpstr> Qui vous aidera à recruter pour votre club? </vt:lpstr>
      <vt:lpstr>Deuxième étape</vt:lpstr>
      <vt:lpstr>Plan de croissance</vt:lpstr>
      <vt:lpstr>Qui allons nous recruter?</vt:lpstr>
      <vt:lpstr>Présentation PowerPoint</vt:lpstr>
      <vt:lpstr>Où et quand allons-nous recruter?</vt:lpstr>
      <vt:lpstr>Discourt</vt:lpstr>
      <vt:lpstr>Quelle documentation utiliserons nous pour recruter?</vt:lpstr>
      <vt:lpstr>Comment promouvoir la réunion d’information?</vt:lpstr>
      <vt:lpstr>Réunion d’information</vt:lpstr>
      <vt:lpstr>Troisième étape</vt:lpstr>
      <vt:lpstr>Mettre en œuvre le plan de croissance</vt:lpstr>
      <vt:lpstr>Quatrième étape</vt:lpstr>
      <vt:lpstr>ACCEUILLIR LES NOUVEAUX MEMBRES</vt:lpstr>
      <vt:lpstr>Faire participer les nouveaux membres</vt:lpstr>
      <vt:lpstr>Nouveaux clubs</vt:lpstr>
    </vt:vector>
  </TitlesOfParts>
  <Company>Clinique Atfal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Faouzi  Merini</dc:creator>
  <cp:lastModifiedBy>Faouzi  Merini</cp:lastModifiedBy>
  <cp:revision>53</cp:revision>
  <dcterms:created xsi:type="dcterms:W3CDTF">2013-09-25T16:34:51Z</dcterms:created>
  <dcterms:modified xsi:type="dcterms:W3CDTF">2013-12-07T12:54:57Z</dcterms:modified>
</cp:coreProperties>
</file>