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7"/>
  </p:notesMasterIdLst>
  <p:sldIdLst>
    <p:sldId id="268" r:id="rId2"/>
    <p:sldId id="258" r:id="rId3"/>
    <p:sldId id="259" r:id="rId4"/>
    <p:sldId id="264" r:id="rId5"/>
    <p:sldId id="267" r:id="rId6"/>
    <p:sldId id="312" r:id="rId7"/>
    <p:sldId id="313" r:id="rId8"/>
    <p:sldId id="315" r:id="rId9"/>
    <p:sldId id="260" r:id="rId10"/>
    <p:sldId id="266" r:id="rId11"/>
    <p:sldId id="269" r:id="rId12"/>
    <p:sldId id="272" r:id="rId13"/>
    <p:sldId id="271" r:id="rId14"/>
    <p:sldId id="273" r:id="rId15"/>
    <p:sldId id="274" r:id="rId16"/>
    <p:sldId id="275" r:id="rId17"/>
    <p:sldId id="286" r:id="rId18"/>
    <p:sldId id="276" r:id="rId19"/>
    <p:sldId id="316" r:id="rId20"/>
    <p:sldId id="324" r:id="rId21"/>
    <p:sldId id="278" r:id="rId22"/>
    <p:sldId id="279" r:id="rId23"/>
    <p:sldId id="280" r:id="rId24"/>
    <p:sldId id="281" r:id="rId25"/>
    <p:sldId id="327" r:id="rId26"/>
    <p:sldId id="284" r:id="rId27"/>
    <p:sldId id="285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325" r:id="rId39"/>
    <p:sldId id="298" r:id="rId40"/>
    <p:sldId id="299" r:id="rId41"/>
    <p:sldId id="318" r:id="rId42"/>
    <p:sldId id="301" r:id="rId43"/>
    <p:sldId id="320" r:id="rId44"/>
    <p:sldId id="303" r:id="rId45"/>
    <p:sldId id="305" r:id="rId46"/>
    <p:sldId id="306" r:id="rId47"/>
    <p:sldId id="307" r:id="rId48"/>
    <p:sldId id="308" r:id="rId49"/>
    <p:sldId id="321" r:id="rId50"/>
    <p:sldId id="322" r:id="rId51"/>
    <p:sldId id="309" r:id="rId52"/>
    <p:sldId id="310" r:id="rId53"/>
    <p:sldId id="311" r:id="rId54"/>
    <p:sldId id="326" r:id="rId55"/>
    <p:sldId id="323" r:id="rId5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2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6" autoAdjust="0"/>
    <p:restoredTop sz="94600" autoAdjust="0"/>
  </p:normalViewPr>
  <p:slideViewPr>
    <p:cSldViewPr snapToGrid="0" snapToObjects="1">
      <p:cViewPr varScale="1">
        <p:scale>
          <a:sx n="88" d="100"/>
          <a:sy n="88" d="100"/>
        </p:scale>
        <p:origin x="-146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66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9FA7BA8-F22D-B94A-B175-650292C933B8}" type="doc">
      <dgm:prSet loTypeId="urn:microsoft.com/office/officeart/2005/8/layout/orgChart1" loCatId="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fr-FR"/>
        </a:p>
      </dgm:t>
    </dgm:pt>
    <dgm:pt modelId="{34EDB878-B167-FB4F-8E1E-C28EF2A6AFAE}">
      <dgm:prSet phldrT="[Texte]" custT="1"/>
      <dgm:spPr/>
      <dgm:t>
        <a:bodyPr/>
        <a:lstStyle/>
        <a:p>
          <a:r>
            <a:rPr lang="fr-FR" sz="2400" dirty="0" smtClean="0">
              <a:solidFill>
                <a:srgbClr val="FF0000"/>
              </a:solidFill>
            </a:rPr>
            <a:t>Siège international</a:t>
          </a:r>
        </a:p>
        <a:p>
          <a:r>
            <a:rPr lang="fr-FR" sz="1500" dirty="0" smtClean="0"/>
            <a:t>OAK BROOK</a:t>
          </a:r>
          <a:endParaRPr lang="fr-FR" sz="1500" dirty="0"/>
        </a:p>
      </dgm:t>
    </dgm:pt>
    <dgm:pt modelId="{EEBBB556-558F-FF48-B958-950ACAA1922B}" type="parTrans" cxnId="{76368534-EDA6-0141-9BC2-3EEC8CDD0ECC}">
      <dgm:prSet/>
      <dgm:spPr/>
      <dgm:t>
        <a:bodyPr/>
        <a:lstStyle/>
        <a:p>
          <a:endParaRPr lang="fr-FR"/>
        </a:p>
      </dgm:t>
    </dgm:pt>
    <dgm:pt modelId="{5CADF1B5-D46E-AA4D-9B9E-72C0505D5BDC}" type="sibTrans" cxnId="{76368534-EDA6-0141-9BC2-3EEC8CDD0ECC}">
      <dgm:prSet/>
      <dgm:spPr/>
      <dgm:t>
        <a:bodyPr/>
        <a:lstStyle/>
        <a:p>
          <a:endParaRPr lang="fr-FR"/>
        </a:p>
      </dgm:t>
    </dgm:pt>
    <dgm:pt modelId="{642B4431-61CD-A547-A326-39BD1D670AB8}" type="asst">
      <dgm:prSet phldrT="[Texte]" custT="1"/>
      <dgm:spPr/>
      <dgm:t>
        <a:bodyPr/>
        <a:lstStyle/>
        <a:p>
          <a:r>
            <a:rPr lang="fr-FR" sz="1800" dirty="0" smtClean="0">
              <a:solidFill>
                <a:srgbClr val="FF0000"/>
              </a:solidFill>
            </a:rPr>
            <a:t>District</a:t>
          </a:r>
        </a:p>
        <a:p>
          <a:r>
            <a:rPr lang="fr-FR" sz="1600" dirty="0" smtClean="0"/>
            <a:t>Sous district</a:t>
          </a:r>
        </a:p>
        <a:p>
          <a:r>
            <a:rPr lang="fr-FR" sz="1500" dirty="0" smtClean="0"/>
            <a:t>District multiples</a:t>
          </a:r>
        </a:p>
        <a:p>
          <a:r>
            <a:rPr lang="fr-FR" sz="1500" dirty="0" smtClean="0"/>
            <a:t>District= 35 clubs et 1250 membres</a:t>
          </a:r>
          <a:endParaRPr lang="fr-FR" sz="1500" dirty="0"/>
        </a:p>
      </dgm:t>
    </dgm:pt>
    <dgm:pt modelId="{BD32C664-A823-7946-AE15-B79161B3BC8C}" type="sibTrans" cxnId="{D69A715E-B0B0-2E45-880D-74B1BD04F67C}">
      <dgm:prSet/>
      <dgm:spPr/>
      <dgm:t>
        <a:bodyPr/>
        <a:lstStyle/>
        <a:p>
          <a:endParaRPr lang="fr-FR"/>
        </a:p>
      </dgm:t>
    </dgm:pt>
    <dgm:pt modelId="{258F9993-4CE5-4D4A-891A-31C93252128C}" type="parTrans" cxnId="{D69A715E-B0B0-2E45-880D-74B1BD04F67C}">
      <dgm:prSet/>
      <dgm:spPr/>
      <dgm:t>
        <a:bodyPr/>
        <a:lstStyle/>
        <a:p>
          <a:endParaRPr lang="fr-FR"/>
        </a:p>
      </dgm:t>
    </dgm:pt>
    <dgm:pt modelId="{E9333058-1287-2849-844A-54A167BA8678}">
      <dgm:prSet phldrT="[Texte]" custT="1"/>
      <dgm:spPr/>
      <dgm:t>
        <a:bodyPr/>
        <a:lstStyle/>
        <a:p>
          <a:r>
            <a:rPr lang="fr-FR" sz="2000" dirty="0" smtClean="0">
              <a:solidFill>
                <a:srgbClr val="FF0000"/>
              </a:solidFill>
            </a:rPr>
            <a:t>Club</a:t>
          </a:r>
        </a:p>
        <a:p>
          <a:r>
            <a:rPr lang="fr-FR" sz="1600" dirty="0" smtClean="0"/>
            <a:t>- Bureau</a:t>
          </a:r>
        </a:p>
        <a:p>
          <a:r>
            <a:rPr lang="fr-FR" sz="1600" dirty="0" smtClean="0"/>
            <a:t>- Conseil d’administration</a:t>
          </a:r>
        </a:p>
      </dgm:t>
    </dgm:pt>
    <dgm:pt modelId="{3F265611-16E0-5F40-9C2D-9CEB7D45D9C2}" type="sibTrans" cxnId="{2DAFF791-B4BB-6B43-A740-90DB8D81235B}">
      <dgm:prSet/>
      <dgm:spPr/>
      <dgm:t>
        <a:bodyPr/>
        <a:lstStyle/>
        <a:p>
          <a:endParaRPr lang="fr-FR"/>
        </a:p>
      </dgm:t>
    </dgm:pt>
    <dgm:pt modelId="{B3305D9F-0201-2449-AA12-C8A19A698470}" type="parTrans" cxnId="{2DAFF791-B4BB-6B43-A740-90DB8D81235B}">
      <dgm:prSet/>
      <dgm:spPr/>
      <dgm:t>
        <a:bodyPr/>
        <a:lstStyle/>
        <a:p>
          <a:endParaRPr lang="fr-FR"/>
        </a:p>
      </dgm:t>
    </dgm:pt>
    <dgm:pt modelId="{613A3BDE-DA19-514B-8B20-E73A69F066AE}" type="pres">
      <dgm:prSet presAssocID="{B9FA7BA8-F22D-B94A-B175-650292C933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r-FR"/>
        </a:p>
      </dgm:t>
    </dgm:pt>
    <dgm:pt modelId="{E071EE21-1BCB-5041-AF9B-44A6D57E4F7F}" type="pres">
      <dgm:prSet presAssocID="{34EDB878-B167-FB4F-8E1E-C28EF2A6AFAE}" presName="hierRoot1" presStyleCnt="0">
        <dgm:presLayoutVars>
          <dgm:hierBranch val="init"/>
        </dgm:presLayoutVars>
      </dgm:prSet>
      <dgm:spPr/>
    </dgm:pt>
    <dgm:pt modelId="{F8CF308C-54E9-0A4D-B900-B2F67BFA2D88}" type="pres">
      <dgm:prSet presAssocID="{34EDB878-B167-FB4F-8E1E-C28EF2A6AFAE}" presName="rootComposite1" presStyleCnt="0"/>
      <dgm:spPr/>
    </dgm:pt>
    <dgm:pt modelId="{2638026C-BE5F-A646-B746-E9CAE91959DC}" type="pres">
      <dgm:prSet presAssocID="{34EDB878-B167-FB4F-8E1E-C28EF2A6AFAE}" presName="rootText1" presStyleLbl="node0" presStyleIdx="0" presStyleCnt="1" custScaleX="269174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BA9E622F-F1C3-0143-AF4A-527EE9B40F68}" type="pres">
      <dgm:prSet presAssocID="{34EDB878-B167-FB4F-8E1E-C28EF2A6AFAE}" presName="rootConnector1" presStyleLbl="node1" presStyleIdx="0" presStyleCnt="0"/>
      <dgm:spPr/>
      <dgm:t>
        <a:bodyPr/>
        <a:lstStyle/>
        <a:p>
          <a:endParaRPr lang="fr-FR"/>
        </a:p>
      </dgm:t>
    </dgm:pt>
    <dgm:pt modelId="{08CFFA17-98CD-7747-BB03-5F80FE98C40A}" type="pres">
      <dgm:prSet presAssocID="{34EDB878-B167-FB4F-8E1E-C28EF2A6AFAE}" presName="hierChild2" presStyleCnt="0"/>
      <dgm:spPr/>
    </dgm:pt>
    <dgm:pt modelId="{F0245676-6C3B-7E43-B2F9-0CF15943D65C}" type="pres">
      <dgm:prSet presAssocID="{B3305D9F-0201-2449-AA12-C8A19A698470}" presName="Name37" presStyleLbl="parChTrans1D2" presStyleIdx="0" presStyleCnt="2"/>
      <dgm:spPr/>
      <dgm:t>
        <a:bodyPr/>
        <a:lstStyle/>
        <a:p>
          <a:endParaRPr lang="fr-FR"/>
        </a:p>
      </dgm:t>
    </dgm:pt>
    <dgm:pt modelId="{F0C0DC90-0C9D-444C-9873-B2BDFF658B3F}" type="pres">
      <dgm:prSet presAssocID="{E9333058-1287-2849-844A-54A167BA8678}" presName="hierRoot2" presStyleCnt="0">
        <dgm:presLayoutVars>
          <dgm:hierBranch val="init"/>
        </dgm:presLayoutVars>
      </dgm:prSet>
      <dgm:spPr/>
    </dgm:pt>
    <dgm:pt modelId="{B1FAD619-5D6C-D34B-B1A2-9F20CBBD2E7B}" type="pres">
      <dgm:prSet presAssocID="{E9333058-1287-2849-844A-54A167BA8678}" presName="rootComposite" presStyleCnt="0"/>
      <dgm:spPr/>
    </dgm:pt>
    <dgm:pt modelId="{35C1495B-F2A0-8C4A-9014-8E64A36A1C53}" type="pres">
      <dgm:prSet presAssocID="{E9333058-1287-2849-844A-54A167BA8678}" presName="rootText" presStyleLbl="node2" presStyleIdx="0" presStyleCnt="1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2EBBB344-8FDF-984A-99C4-48D8559995A0}" type="pres">
      <dgm:prSet presAssocID="{E9333058-1287-2849-844A-54A167BA8678}" presName="rootConnector" presStyleLbl="node2" presStyleIdx="0" presStyleCnt="1"/>
      <dgm:spPr/>
      <dgm:t>
        <a:bodyPr/>
        <a:lstStyle/>
        <a:p>
          <a:endParaRPr lang="fr-FR"/>
        </a:p>
      </dgm:t>
    </dgm:pt>
    <dgm:pt modelId="{75B42E69-E15A-4F4D-80EA-B42CF810B7AA}" type="pres">
      <dgm:prSet presAssocID="{E9333058-1287-2849-844A-54A167BA8678}" presName="hierChild4" presStyleCnt="0"/>
      <dgm:spPr/>
    </dgm:pt>
    <dgm:pt modelId="{DC483397-480A-234C-A201-D9D7FDBAB636}" type="pres">
      <dgm:prSet presAssocID="{E9333058-1287-2849-844A-54A167BA8678}" presName="hierChild5" presStyleCnt="0"/>
      <dgm:spPr/>
    </dgm:pt>
    <dgm:pt modelId="{5C73A0EF-125C-2B42-A976-3D09DC349ECD}" type="pres">
      <dgm:prSet presAssocID="{34EDB878-B167-FB4F-8E1E-C28EF2A6AFAE}" presName="hierChild3" presStyleCnt="0"/>
      <dgm:spPr/>
    </dgm:pt>
    <dgm:pt modelId="{2B90CD30-FEAF-0A4F-8385-5D6A05BEBC70}" type="pres">
      <dgm:prSet presAssocID="{258F9993-4CE5-4D4A-891A-31C93252128C}" presName="Name111" presStyleLbl="parChTrans1D2" presStyleIdx="1" presStyleCnt="2"/>
      <dgm:spPr/>
      <dgm:t>
        <a:bodyPr/>
        <a:lstStyle/>
        <a:p>
          <a:endParaRPr lang="fr-FR"/>
        </a:p>
      </dgm:t>
    </dgm:pt>
    <dgm:pt modelId="{DFE93E01-B720-9C47-B149-E66B721EDA2B}" type="pres">
      <dgm:prSet presAssocID="{642B4431-61CD-A547-A326-39BD1D670AB8}" presName="hierRoot3" presStyleCnt="0">
        <dgm:presLayoutVars>
          <dgm:hierBranch val="init"/>
        </dgm:presLayoutVars>
      </dgm:prSet>
      <dgm:spPr/>
    </dgm:pt>
    <dgm:pt modelId="{3B4F92D2-EABA-B54C-9DCC-667FEC84D0C6}" type="pres">
      <dgm:prSet presAssocID="{642B4431-61CD-A547-A326-39BD1D670AB8}" presName="rootComposite3" presStyleCnt="0"/>
      <dgm:spPr/>
    </dgm:pt>
    <dgm:pt modelId="{F42DF27D-777E-1642-B1C5-74500197EB9E}" type="pres">
      <dgm:prSet presAssocID="{642B4431-61CD-A547-A326-39BD1D670AB8}" presName="rootText3" presStyleLbl="asst1" presStyleIdx="0" presStyleCnt="1" custScaleX="183119">
        <dgm:presLayoutVars>
          <dgm:chPref val="3"/>
        </dgm:presLayoutVars>
      </dgm:prSet>
      <dgm:spPr/>
      <dgm:t>
        <a:bodyPr/>
        <a:lstStyle/>
        <a:p>
          <a:endParaRPr lang="fr-FR"/>
        </a:p>
      </dgm:t>
    </dgm:pt>
    <dgm:pt modelId="{0AB5B1ED-7B40-6246-925E-FB47DDAEFA26}" type="pres">
      <dgm:prSet presAssocID="{642B4431-61CD-A547-A326-39BD1D670AB8}" presName="rootConnector3" presStyleLbl="asst1" presStyleIdx="0" presStyleCnt="1"/>
      <dgm:spPr/>
      <dgm:t>
        <a:bodyPr/>
        <a:lstStyle/>
        <a:p>
          <a:endParaRPr lang="fr-FR"/>
        </a:p>
      </dgm:t>
    </dgm:pt>
    <dgm:pt modelId="{49DB65FD-FE2F-C54F-9334-97EF43F61337}" type="pres">
      <dgm:prSet presAssocID="{642B4431-61CD-A547-A326-39BD1D670AB8}" presName="hierChild6" presStyleCnt="0"/>
      <dgm:spPr/>
    </dgm:pt>
    <dgm:pt modelId="{661444CB-020B-D540-8D0B-3C0F72D45958}" type="pres">
      <dgm:prSet presAssocID="{642B4431-61CD-A547-A326-39BD1D670AB8}" presName="hierChild7" presStyleCnt="0"/>
      <dgm:spPr/>
    </dgm:pt>
  </dgm:ptLst>
  <dgm:cxnLst>
    <dgm:cxn modelId="{76368534-EDA6-0141-9BC2-3EEC8CDD0ECC}" srcId="{B9FA7BA8-F22D-B94A-B175-650292C933B8}" destId="{34EDB878-B167-FB4F-8E1E-C28EF2A6AFAE}" srcOrd="0" destOrd="0" parTransId="{EEBBB556-558F-FF48-B958-950ACAA1922B}" sibTransId="{5CADF1B5-D46E-AA4D-9B9E-72C0505D5BDC}"/>
    <dgm:cxn modelId="{5C2E7A1B-1DDC-614B-8091-319613226ACD}" type="presOf" srcId="{B3305D9F-0201-2449-AA12-C8A19A698470}" destId="{F0245676-6C3B-7E43-B2F9-0CF15943D65C}" srcOrd="0" destOrd="0" presId="urn:microsoft.com/office/officeart/2005/8/layout/orgChart1"/>
    <dgm:cxn modelId="{2A747EB5-373D-4F41-B9FE-A2EC15C0D8E9}" type="presOf" srcId="{34EDB878-B167-FB4F-8E1E-C28EF2A6AFAE}" destId="{2638026C-BE5F-A646-B746-E9CAE91959DC}" srcOrd="0" destOrd="0" presId="urn:microsoft.com/office/officeart/2005/8/layout/orgChart1"/>
    <dgm:cxn modelId="{D69A715E-B0B0-2E45-880D-74B1BD04F67C}" srcId="{34EDB878-B167-FB4F-8E1E-C28EF2A6AFAE}" destId="{642B4431-61CD-A547-A326-39BD1D670AB8}" srcOrd="0" destOrd="0" parTransId="{258F9993-4CE5-4D4A-891A-31C93252128C}" sibTransId="{BD32C664-A823-7946-AE15-B79161B3BC8C}"/>
    <dgm:cxn modelId="{437A0B59-3011-454C-A6E2-C6ECB97CC408}" type="presOf" srcId="{34EDB878-B167-FB4F-8E1E-C28EF2A6AFAE}" destId="{BA9E622F-F1C3-0143-AF4A-527EE9B40F68}" srcOrd="1" destOrd="0" presId="urn:microsoft.com/office/officeart/2005/8/layout/orgChart1"/>
    <dgm:cxn modelId="{733DCCA1-FE47-3A49-B8E4-26850555A53A}" type="presOf" srcId="{B9FA7BA8-F22D-B94A-B175-650292C933B8}" destId="{613A3BDE-DA19-514B-8B20-E73A69F066AE}" srcOrd="0" destOrd="0" presId="urn:microsoft.com/office/officeart/2005/8/layout/orgChart1"/>
    <dgm:cxn modelId="{E186B032-C961-9149-96A7-3C22B77CD08E}" type="presOf" srcId="{642B4431-61CD-A547-A326-39BD1D670AB8}" destId="{0AB5B1ED-7B40-6246-925E-FB47DDAEFA26}" srcOrd="1" destOrd="0" presId="urn:microsoft.com/office/officeart/2005/8/layout/orgChart1"/>
    <dgm:cxn modelId="{FA72653B-B47A-014B-8A27-CD055D283336}" type="presOf" srcId="{258F9993-4CE5-4D4A-891A-31C93252128C}" destId="{2B90CD30-FEAF-0A4F-8385-5D6A05BEBC70}" srcOrd="0" destOrd="0" presId="urn:microsoft.com/office/officeart/2005/8/layout/orgChart1"/>
    <dgm:cxn modelId="{713BCB76-5368-FF4C-84BB-84E34A6BA9E8}" type="presOf" srcId="{642B4431-61CD-A547-A326-39BD1D670AB8}" destId="{F42DF27D-777E-1642-B1C5-74500197EB9E}" srcOrd="0" destOrd="0" presId="urn:microsoft.com/office/officeart/2005/8/layout/orgChart1"/>
    <dgm:cxn modelId="{2DAFF791-B4BB-6B43-A740-90DB8D81235B}" srcId="{34EDB878-B167-FB4F-8E1E-C28EF2A6AFAE}" destId="{E9333058-1287-2849-844A-54A167BA8678}" srcOrd="1" destOrd="0" parTransId="{B3305D9F-0201-2449-AA12-C8A19A698470}" sibTransId="{3F265611-16E0-5F40-9C2D-9CEB7D45D9C2}"/>
    <dgm:cxn modelId="{1E76F92D-6610-E74A-8DB9-A67E8B97A9FE}" type="presOf" srcId="{E9333058-1287-2849-844A-54A167BA8678}" destId="{2EBBB344-8FDF-984A-99C4-48D8559995A0}" srcOrd="1" destOrd="0" presId="urn:microsoft.com/office/officeart/2005/8/layout/orgChart1"/>
    <dgm:cxn modelId="{4CD167EB-6904-894B-A459-A3FEC28D6D46}" type="presOf" srcId="{E9333058-1287-2849-844A-54A167BA8678}" destId="{35C1495B-F2A0-8C4A-9014-8E64A36A1C53}" srcOrd="0" destOrd="0" presId="urn:microsoft.com/office/officeart/2005/8/layout/orgChart1"/>
    <dgm:cxn modelId="{0238D947-6A53-8644-8ED1-4FE09E8A8585}" type="presParOf" srcId="{613A3BDE-DA19-514B-8B20-E73A69F066AE}" destId="{E071EE21-1BCB-5041-AF9B-44A6D57E4F7F}" srcOrd="0" destOrd="0" presId="urn:microsoft.com/office/officeart/2005/8/layout/orgChart1"/>
    <dgm:cxn modelId="{0754742D-D88B-7F4F-AAC1-77BD79763C18}" type="presParOf" srcId="{E071EE21-1BCB-5041-AF9B-44A6D57E4F7F}" destId="{F8CF308C-54E9-0A4D-B900-B2F67BFA2D88}" srcOrd="0" destOrd="0" presId="urn:microsoft.com/office/officeart/2005/8/layout/orgChart1"/>
    <dgm:cxn modelId="{79C768CC-25C0-B848-934F-9A25E7310D5C}" type="presParOf" srcId="{F8CF308C-54E9-0A4D-B900-B2F67BFA2D88}" destId="{2638026C-BE5F-A646-B746-E9CAE91959DC}" srcOrd="0" destOrd="0" presId="urn:microsoft.com/office/officeart/2005/8/layout/orgChart1"/>
    <dgm:cxn modelId="{88835DE8-E2F7-694E-8802-050AA8EC702D}" type="presParOf" srcId="{F8CF308C-54E9-0A4D-B900-B2F67BFA2D88}" destId="{BA9E622F-F1C3-0143-AF4A-527EE9B40F68}" srcOrd="1" destOrd="0" presId="urn:microsoft.com/office/officeart/2005/8/layout/orgChart1"/>
    <dgm:cxn modelId="{42702B41-ADA2-C341-90BC-D0EA4A99B897}" type="presParOf" srcId="{E071EE21-1BCB-5041-AF9B-44A6D57E4F7F}" destId="{08CFFA17-98CD-7747-BB03-5F80FE98C40A}" srcOrd="1" destOrd="0" presId="urn:microsoft.com/office/officeart/2005/8/layout/orgChart1"/>
    <dgm:cxn modelId="{DF1F560F-3E62-DA40-BE91-086D42986055}" type="presParOf" srcId="{08CFFA17-98CD-7747-BB03-5F80FE98C40A}" destId="{F0245676-6C3B-7E43-B2F9-0CF15943D65C}" srcOrd="0" destOrd="0" presId="urn:microsoft.com/office/officeart/2005/8/layout/orgChart1"/>
    <dgm:cxn modelId="{F54F5A0B-FD28-4440-8E36-804DE08B7DDE}" type="presParOf" srcId="{08CFFA17-98CD-7747-BB03-5F80FE98C40A}" destId="{F0C0DC90-0C9D-444C-9873-B2BDFF658B3F}" srcOrd="1" destOrd="0" presId="urn:microsoft.com/office/officeart/2005/8/layout/orgChart1"/>
    <dgm:cxn modelId="{559FD428-97E8-9748-B09F-073CF2ADCE2B}" type="presParOf" srcId="{F0C0DC90-0C9D-444C-9873-B2BDFF658B3F}" destId="{B1FAD619-5D6C-D34B-B1A2-9F20CBBD2E7B}" srcOrd="0" destOrd="0" presId="urn:microsoft.com/office/officeart/2005/8/layout/orgChart1"/>
    <dgm:cxn modelId="{F6D5F5B3-2579-1F4A-9252-82194AD6D747}" type="presParOf" srcId="{B1FAD619-5D6C-D34B-B1A2-9F20CBBD2E7B}" destId="{35C1495B-F2A0-8C4A-9014-8E64A36A1C53}" srcOrd="0" destOrd="0" presId="urn:microsoft.com/office/officeart/2005/8/layout/orgChart1"/>
    <dgm:cxn modelId="{5F114EE5-54B3-B849-8D46-49C4811EF952}" type="presParOf" srcId="{B1FAD619-5D6C-D34B-B1A2-9F20CBBD2E7B}" destId="{2EBBB344-8FDF-984A-99C4-48D8559995A0}" srcOrd="1" destOrd="0" presId="urn:microsoft.com/office/officeart/2005/8/layout/orgChart1"/>
    <dgm:cxn modelId="{724B4443-FB0A-784A-B096-73DDC537B08A}" type="presParOf" srcId="{F0C0DC90-0C9D-444C-9873-B2BDFF658B3F}" destId="{75B42E69-E15A-4F4D-80EA-B42CF810B7AA}" srcOrd="1" destOrd="0" presId="urn:microsoft.com/office/officeart/2005/8/layout/orgChart1"/>
    <dgm:cxn modelId="{82A5B78A-4249-E64F-A5A9-8B824A3D5647}" type="presParOf" srcId="{F0C0DC90-0C9D-444C-9873-B2BDFF658B3F}" destId="{DC483397-480A-234C-A201-D9D7FDBAB636}" srcOrd="2" destOrd="0" presId="urn:microsoft.com/office/officeart/2005/8/layout/orgChart1"/>
    <dgm:cxn modelId="{88C3C072-EFC7-5641-8DD6-0C4D904465B5}" type="presParOf" srcId="{E071EE21-1BCB-5041-AF9B-44A6D57E4F7F}" destId="{5C73A0EF-125C-2B42-A976-3D09DC349ECD}" srcOrd="2" destOrd="0" presId="urn:microsoft.com/office/officeart/2005/8/layout/orgChart1"/>
    <dgm:cxn modelId="{1F2B1A48-BC9D-444F-8AF1-1240949D4179}" type="presParOf" srcId="{5C73A0EF-125C-2B42-A976-3D09DC349ECD}" destId="{2B90CD30-FEAF-0A4F-8385-5D6A05BEBC70}" srcOrd="0" destOrd="0" presId="urn:microsoft.com/office/officeart/2005/8/layout/orgChart1"/>
    <dgm:cxn modelId="{ABFF3EE4-846C-0042-B340-D8C152E1DF1B}" type="presParOf" srcId="{5C73A0EF-125C-2B42-A976-3D09DC349ECD}" destId="{DFE93E01-B720-9C47-B149-E66B721EDA2B}" srcOrd="1" destOrd="0" presId="urn:microsoft.com/office/officeart/2005/8/layout/orgChart1"/>
    <dgm:cxn modelId="{60E5B19B-FB6D-804B-81E7-2A0B19248CEB}" type="presParOf" srcId="{DFE93E01-B720-9C47-B149-E66B721EDA2B}" destId="{3B4F92D2-EABA-B54C-9DCC-667FEC84D0C6}" srcOrd="0" destOrd="0" presId="urn:microsoft.com/office/officeart/2005/8/layout/orgChart1"/>
    <dgm:cxn modelId="{4B114008-9571-FE4D-B34B-120D89C44AB1}" type="presParOf" srcId="{3B4F92D2-EABA-B54C-9DCC-667FEC84D0C6}" destId="{F42DF27D-777E-1642-B1C5-74500197EB9E}" srcOrd="0" destOrd="0" presId="urn:microsoft.com/office/officeart/2005/8/layout/orgChart1"/>
    <dgm:cxn modelId="{236B0E38-D38D-434E-A22B-F2483AA83252}" type="presParOf" srcId="{3B4F92D2-EABA-B54C-9DCC-667FEC84D0C6}" destId="{0AB5B1ED-7B40-6246-925E-FB47DDAEFA26}" srcOrd="1" destOrd="0" presId="urn:microsoft.com/office/officeart/2005/8/layout/orgChart1"/>
    <dgm:cxn modelId="{F4441158-98CD-4E49-9F3C-50DED11EE9C1}" type="presParOf" srcId="{DFE93E01-B720-9C47-B149-E66B721EDA2B}" destId="{49DB65FD-FE2F-C54F-9334-97EF43F61337}" srcOrd="1" destOrd="0" presId="urn:microsoft.com/office/officeart/2005/8/layout/orgChart1"/>
    <dgm:cxn modelId="{CA71BC95-9EC8-9C4C-8AFD-9BF8A5B846AF}" type="presParOf" srcId="{DFE93E01-B720-9C47-B149-E66B721EDA2B}" destId="{661444CB-020B-D540-8D0B-3C0F72D4595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90CD30-FEAF-0A4F-8385-5D6A05BEBC70}">
      <dsp:nvSpPr>
        <dsp:cNvPr id="0" name=""/>
        <dsp:cNvSpPr/>
      </dsp:nvSpPr>
      <dsp:spPr>
        <a:xfrm>
          <a:off x="4450978" y="1131907"/>
          <a:ext cx="237343" cy="1039792"/>
        </a:xfrm>
        <a:custGeom>
          <a:avLst/>
          <a:gdLst/>
          <a:ahLst/>
          <a:cxnLst/>
          <a:rect l="0" t="0" r="0" b="0"/>
          <a:pathLst>
            <a:path>
              <a:moveTo>
                <a:pt x="237343" y="0"/>
              </a:moveTo>
              <a:lnTo>
                <a:pt x="237343" y="1039792"/>
              </a:lnTo>
              <a:lnTo>
                <a:pt x="0" y="1039792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245676-6C3B-7E43-B2F9-0CF15943D65C}">
      <dsp:nvSpPr>
        <dsp:cNvPr id="0" name=""/>
        <dsp:cNvSpPr/>
      </dsp:nvSpPr>
      <dsp:spPr>
        <a:xfrm>
          <a:off x="4642602" y="1131907"/>
          <a:ext cx="91440" cy="207958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079584"/>
              </a:lnTo>
            </a:path>
          </a:pathLst>
        </a:custGeom>
        <a:noFill/>
        <a:ln w="127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38026C-BE5F-A646-B746-E9CAE91959DC}">
      <dsp:nvSpPr>
        <dsp:cNvPr id="0" name=""/>
        <dsp:cNvSpPr/>
      </dsp:nvSpPr>
      <dsp:spPr>
        <a:xfrm>
          <a:off x="1646094" y="1699"/>
          <a:ext cx="6084456" cy="113020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shade val="8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400" kern="1200" dirty="0" smtClean="0">
              <a:solidFill>
                <a:srgbClr val="FF0000"/>
              </a:solidFill>
            </a:rPr>
            <a:t>Siège international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OAK BROOK</a:t>
          </a:r>
          <a:endParaRPr lang="fr-FR" sz="1500" kern="1200" dirty="0"/>
        </a:p>
      </dsp:txBody>
      <dsp:txXfrm>
        <a:off x="1646094" y="1699"/>
        <a:ext cx="6084456" cy="1130208"/>
      </dsp:txXfrm>
    </dsp:sp>
    <dsp:sp modelId="{35C1495B-F2A0-8C4A-9014-8E64A36A1C53}">
      <dsp:nvSpPr>
        <dsp:cNvPr id="0" name=""/>
        <dsp:cNvSpPr/>
      </dsp:nvSpPr>
      <dsp:spPr>
        <a:xfrm>
          <a:off x="3558114" y="3211492"/>
          <a:ext cx="2260417" cy="1130208"/>
        </a:xfrm>
        <a:prstGeom prst="rect">
          <a:avLst/>
        </a:prstGeom>
        <a:gradFill rotWithShape="0">
          <a:gsLst>
            <a:gs pos="0">
              <a:schemeClr val="accent1">
                <a:tint val="99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tint val="99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tint val="99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2000" kern="1200" dirty="0" smtClean="0">
              <a:solidFill>
                <a:srgbClr val="FF0000"/>
              </a:solidFill>
            </a:rPr>
            <a:t>Club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Bureau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- Conseil d’administration</a:t>
          </a:r>
        </a:p>
      </dsp:txBody>
      <dsp:txXfrm>
        <a:off x="3558114" y="3211492"/>
        <a:ext cx="2260417" cy="1130208"/>
      </dsp:txXfrm>
    </dsp:sp>
    <dsp:sp modelId="{F42DF27D-777E-1642-B1C5-74500197EB9E}">
      <dsp:nvSpPr>
        <dsp:cNvPr id="0" name=""/>
        <dsp:cNvSpPr/>
      </dsp:nvSpPr>
      <dsp:spPr>
        <a:xfrm>
          <a:off x="311725" y="1606595"/>
          <a:ext cx="4139253" cy="1130208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100000"/>
                <a:satMod val="120000"/>
              </a:schemeClr>
            </a:gs>
            <a:gs pos="69000">
              <a:schemeClr val="accent1">
                <a:shade val="80000"/>
                <a:hueOff val="0"/>
                <a:satOff val="0"/>
                <a:lumOff val="0"/>
                <a:alphaOff val="0"/>
                <a:tint val="80000"/>
                <a:shade val="100000"/>
                <a:satMod val="15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63500" dist="25400" dir="5400000" sx="101000" sy="101000" rotWithShape="0">
            <a:srgbClr val="000000">
              <a:alpha val="4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800" kern="1200" dirty="0" smtClean="0">
              <a:solidFill>
                <a:srgbClr val="FF0000"/>
              </a:solidFill>
            </a:rPr>
            <a:t>District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600" kern="1200" dirty="0" smtClean="0"/>
            <a:t>Sous district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District multiples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r-FR" sz="1500" kern="1200" dirty="0" smtClean="0"/>
            <a:t>District= 35 clubs et 1250 membres</a:t>
          </a:r>
          <a:endParaRPr lang="fr-FR" sz="1500" kern="1200" dirty="0"/>
        </a:p>
      </dsp:txBody>
      <dsp:txXfrm>
        <a:off x="311725" y="1606595"/>
        <a:ext cx="4139253" cy="11302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8F8ADD-9CF3-224D-BFBD-6461A5F52462}" type="datetimeFigureOut">
              <a:rPr lang="fr-FR" smtClean="0"/>
              <a:t>02/10/12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7BF7E1-3CAE-3A45-9B7E-3212BB59119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9650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lci.iperformonline.com/guest/login_lci.asp?CourseID=52&amp;RL=5" TargetMode="External"/><Relationship Id="rId4" Type="http://schemas.openxmlformats.org/officeDocument/2006/relationships/hyperlink" Target="http://www.lionsclubs.org/FR/member-center/leadership-development/news-train-leader-tools.php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lci.iperformonline.com/guest/login_lci.asp?CourseID=52&amp;RL=5" TargetMode="External"/><Relationship Id="rId4" Type="http://schemas.openxmlformats.org/officeDocument/2006/relationships/hyperlink" Target="http://www.lionsclubs.org/FR/member-center/leadership-development/news-train-leader-tools.php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Relationship Id="rId3" Type="http://schemas.openxmlformats.org/officeDocument/2006/relationships/hyperlink" Target="http://www.lionsclubs.org/FR/member-center/leadership-development/news-train-leader-present.php" TargetMode="Externa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0F4150-3522-C340-AB9F-0DDD555DA69E}" type="slidenum">
              <a:rPr lang="fr-FR"/>
              <a:pPr/>
              <a:t>2</a:t>
            </a:fld>
            <a:endParaRPr lang="fr-FR"/>
          </a:p>
        </p:txBody>
      </p:sp>
      <p:sp>
        <p:nvSpPr>
          <p:cNvPr id="8909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95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17</a:t>
            </a:r>
          </a:p>
        </p:txBody>
      </p:sp>
      <p:sp>
        <p:nvSpPr>
          <p:cNvPr id="149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200066C4-13D7-9F4B-9D62-07429E9B5150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16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58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40</a:t>
            </a:r>
          </a:p>
        </p:txBody>
      </p:sp>
      <p:sp>
        <p:nvSpPr>
          <p:cNvPr id="1658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2965B2AB-A6DA-1B4F-AF97-09A20FE98949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17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0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53</a:t>
            </a:r>
          </a:p>
        </p:txBody>
      </p:sp>
      <p:sp>
        <p:nvSpPr>
          <p:cNvPr id="150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642CC810-64C2-594D-8B4B-5CE210B2C723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18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92CBBA-A0B4-EE49-A59A-2CD4E6539A49}" type="slidenum">
              <a:rPr lang="fr-FR"/>
              <a:pPr/>
              <a:t>19</a:t>
            </a:fld>
            <a:endParaRPr lang="fr-FR"/>
          </a:p>
        </p:txBody>
      </p:sp>
      <p:sp>
        <p:nvSpPr>
          <p:cNvPr id="11161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161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39</a:t>
            </a:r>
          </a:p>
        </p:txBody>
      </p:sp>
      <p:sp>
        <p:nvSpPr>
          <p:cNvPr id="1536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8BF67C91-299B-CB4A-A6F8-9935D0A4F537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22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4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28</a:t>
            </a:r>
          </a:p>
        </p:txBody>
      </p:sp>
      <p:sp>
        <p:nvSpPr>
          <p:cNvPr id="154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D1A0D14-B505-4D46-8CA2-09307A7D65D4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dirty="0" smtClean="0">
                <a:solidFill>
                  <a:srgbClr val="000000"/>
                </a:solidFill>
                <a:ea typeface="MS PGothic" charset="0"/>
                <a:sym typeface="Arial" charset="0"/>
              </a:rPr>
              <a:t>67</a:t>
            </a:r>
            <a:r>
              <a:rPr lang="en-US" sz="6000" dirty="0" smtClean="0">
                <a:solidFill>
                  <a:srgbClr val="000000"/>
                </a:solidFill>
                <a:sym typeface="Arial" charset="0"/>
              </a:rPr>
              <a:t>La </a:t>
            </a:r>
            <a:r>
              <a:rPr lang="en-US" sz="6000" dirty="0" err="1" smtClean="0">
                <a:solidFill>
                  <a:srgbClr val="000000"/>
                </a:solidFill>
                <a:sym typeface="Arial" charset="0"/>
              </a:rPr>
              <a:t>préparation</a:t>
            </a:r>
            <a:r>
              <a:rPr lang="en-US" sz="6000" dirty="0" smtClean="0">
                <a:solidFill>
                  <a:srgbClr val="000000"/>
                </a:solidFill>
                <a:sym typeface="Arial" charset="0"/>
              </a:rPr>
              <a:t> d'un </a:t>
            </a:r>
            <a:r>
              <a:rPr lang="en-US" sz="6000" dirty="0" err="1" smtClean="0">
                <a:solidFill>
                  <a:srgbClr val="000000"/>
                </a:solidFill>
                <a:sym typeface="Arial" charset="0"/>
              </a:rPr>
              <a:t>ordre</a:t>
            </a:r>
            <a:r>
              <a:rPr lang="en-US" sz="6000" dirty="0" smtClean="0">
                <a:solidFill>
                  <a:srgbClr val="000000"/>
                </a:solidFill>
                <a:sym typeface="Arial" charset="0"/>
              </a:rPr>
              <a:t> du jour et son </a:t>
            </a:r>
            <a:r>
              <a:rPr lang="en-US" sz="6000" dirty="0" err="1" smtClean="0">
                <a:solidFill>
                  <a:srgbClr val="000000"/>
                </a:solidFill>
                <a:sym typeface="Arial" charset="0"/>
              </a:rPr>
              <a:t>utilisation</a:t>
            </a:r>
            <a:r>
              <a:rPr lang="en-US" sz="6000" dirty="0" smtClean="0">
                <a:solidFill>
                  <a:srgbClr val="000000"/>
                </a:solidFill>
                <a:sym typeface="Arial" charset="0"/>
              </a:rPr>
              <a:t> :</a:t>
            </a:r>
          </a:p>
          <a:p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 la part du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concernant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retrait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ou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modification des points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l'ordre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du jour, en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fonction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du temps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disponible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de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leur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importance et de la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réaction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  <a:p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Suivre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cours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Centre de Formation Lions </a:t>
            </a:r>
            <a:r>
              <a:rPr lang="en-US" sz="6000" i="1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3"/>
              </a:rPr>
              <a:t>Gestion des Réunions </a:t>
            </a:r>
            <a:endParaRPr lang="en-US" sz="6000" i="1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Télécharger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sz="60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étudier</a:t>
            </a:r>
            <a:r>
              <a:rPr lang="en-US" sz="60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document </a:t>
            </a:r>
            <a:r>
              <a:rPr lang="en-US" sz="6000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4"/>
              </a:rPr>
              <a:t>"Techniques de Gestion du Temps"</a:t>
            </a:r>
            <a:endParaRPr lang="en-US" sz="6000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endParaRPr lang="en-US" sz="6000" dirty="0">
              <a:solidFill>
                <a:srgbClr val="000000"/>
              </a:solidFill>
              <a:ea typeface="MS PGothic" charset="0"/>
              <a:sym typeface="Arial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FC32330A-A373-9B43-AA01-9EADD5F23D9D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ea typeface="MS PGothic" charset="0"/>
                <a:sym typeface="Arial" charset="0"/>
              </a:rPr>
              <a:t>16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Suivre le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cours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Centre de Formation Lions </a:t>
            </a:r>
            <a:r>
              <a:rPr lang="en-US" sz="1200" i="1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3"/>
              </a:rPr>
              <a:t>Gestion des Réunions </a:t>
            </a:r>
            <a:endParaRPr lang="en-US" sz="1200" i="1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r>
              <a:rPr lang="en-US" sz="12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Télécharger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sz="12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étudier</a:t>
            </a:r>
            <a:r>
              <a:rPr lang="en-US" sz="12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document </a:t>
            </a:r>
            <a:r>
              <a:rPr lang="en-US" sz="1200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4"/>
              </a:rPr>
              <a:t>"Techniques de Gestion du Temps"</a:t>
            </a:r>
            <a:endParaRPr lang="en-US" sz="1200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endParaRPr lang="en-US" dirty="0">
              <a:solidFill>
                <a:srgbClr val="000000"/>
              </a:solidFill>
              <a:ea typeface="MS PGothic" charset="0"/>
              <a:sym typeface="Arial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FC9675BD-CAD8-D744-B315-418B41178FEC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25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369F3806-894C-AA48-869C-4C32976F80A7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26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26</a:t>
            </a: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39</a:t>
            </a:r>
          </a:p>
        </p:txBody>
      </p:sp>
      <p:sp>
        <p:nvSpPr>
          <p:cNvPr id="163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15C46BA7-493B-8840-B075-0FAC67F7592F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27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55AA4-FF54-324C-9A9D-E7CD903AD7FA}" type="slidenum">
              <a:rPr lang="fr-FR"/>
              <a:pPr/>
              <a:t>3</a:t>
            </a:fld>
            <a:endParaRPr lang="fr-FR"/>
          </a:p>
        </p:txBody>
      </p:sp>
      <p:sp>
        <p:nvSpPr>
          <p:cNvPr id="9113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094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rgbClr val="000000"/>
                </a:solidFill>
                <a:ea typeface="MS PGothic" charset="0"/>
                <a:sym typeface="Arial" charset="0"/>
              </a:rPr>
              <a:t>48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club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doivent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se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avant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ou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début de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leur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mandat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pour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discuter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la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manière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conserver les procès-verbaux des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réunions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les dossiers financiers et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d'affiliation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</a:p>
          <a:p>
            <a:endParaRPr lang="en-US" dirty="0">
              <a:solidFill>
                <a:srgbClr val="000000"/>
              </a:solidFill>
              <a:ea typeface="MS PGothic" charset="0"/>
              <a:sym typeface="Arial" charset="0"/>
            </a:endParaRPr>
          </a:p>
        </p:txBody>
      </p:sp>
      <p:sp>
        <p:nvSpPr>
          <p:cNvPr id="210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22EDEAA-F9E9-F341-B1A4-B00461041E92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28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197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30</a:t>
            </a:r>
          </a:p>
        </p:txBody>
      </p:sp>
      <p:sp>
        <p:nvSpPr>
          <p:cNvPr id="211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AA93326C-3107-E040-B1FA-566928E44513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29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ED077913-A346-C04F-A128-64AC79582C9B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30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30</a:t>
            </a: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16AFDA19-0D6E-8849-A9EB-E83A2B8A4786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31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214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140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46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24</a:t>
            </a:r>
          </a:p>
        </p:txBody>
      </p:sp>
      <p:sp>
        <p:nvSpPr>
          <p:cNvPr id="215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DB49AD96-2346-EE44-8199-2FF946B3900A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32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606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43</a:t>
            </a:r>
          </a:p>
        </p:txBody>
      </p:sp>
      <p:sp>
        <p:nvSpPr>
          <p:cNvPr id="2160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5B1F8885-8B69-DE42-8206-EB12E7005F96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42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11</a:t>
            </a:r>
          </a:p>
        </p:txBody>
      </p:sp>
      <p:sp>
        <p:nvSpPr>
          <p:cNvPr id="224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DBE7E37C-F437-7F40-A6BB-C1A5BEFE2A78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40</a:t>
            </a:r>
          </a:p>
        </p:txBody>
      </p:sp>
      <p:sp>
        <p:nvSpPr>
          <p:cNvPr id="2252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71982733-443B-874B-878C-6AC4F7506E76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35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73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65</a:t>
            </a:r>
          </a:p>
        </p:txBody>
      </p:sp>
      <p:sp>
        <p:nvSpPr>
          <p:cNvPr id="2273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1BB8C859-58A0-0A46-B476-23023B533A80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36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347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17</a:t>
            </a:r>
          </a:p>
        </p:txBody>
      </p:sp>
      <p:sp>
        <p:nvSpPr>
          <p:cNvPr id="2334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E721D870-EAB8-B145-8784-573B0513FAA8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37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DA1277-77C8-BD42-9C50-C94BA5D738FA}" type="slidenum">
              <a:rPr lang="fr-FR"/>
              <a:pPr/>
              <a:t>6</a:t>
            </a:fld>
            <a:endParaRPr lang="fr-FR"/>
          </a:p>
        </p:txBody>
      </p:sp>
      <p:sp>
        <p:nvSpPr>
          <p:cNvPr id="99330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933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Former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commission, de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projets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de club</a:t>
            </a: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Etudier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l'exposé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  <a:hlinkClick r:id="rId3"/>
              </a:rPr>
              <a:t>Formation des responsables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site Internet du LCI. </a:t>
            </a:r>
          </a:p>
          <a:p>
            <a:pPr lvl="1">
              <a:lnSpc>
                <a:spcPct val="85000"/>
              </a:lnSpc>
              <a:spcBef>
                <a:spcPct val="10000"/>
              </a:spcBef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Donner aux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autres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possibilité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85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d'acquérir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l'expérience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comme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85000"/>
              </a:lnSpc>
              <a:spcBef>
                <a:spcPct val="10000"/>
              </a:spcBef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dirigeant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: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faites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participer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chacun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85000"/>
              </a:lnSpc>
              <a:spcBef>
                <a:spcPct val="1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Familiarisez-vous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avec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ressources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pour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responsables</a:t>
            </a: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spcBef>
                <a:spcPct val="10000"/>
              </a:spcBef>
            </a:pP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Encouragez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participation aux séances de formation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7BF7E1-3CAE-3A45-9B7E-3212BB59119A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55488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269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33</a:t>
            </a:r>
          </a:p>
        </p:txBody>
      </p:sp>
      <p:sp>
        <p:nvSpPr>
          <p:cNvPr id="2426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C08C5605-07EE-124C-9348-5B75A0232E59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39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37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48</a:t>
            </a:r>
          </a:p>
        </p:txBody>
      </p:sp>
      <p:sp>
        <p:nvSpPr>
          <p:cNvPr id="2437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5BA0796D-D502-FD40-8C55-EB6778D990A8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40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33</a:t>
            </a:r>
          </a:p>
        </p:txBody>
      </p:sp>
      <p:sp>
        <p:nvSpPr>
          <p:cNvPr id="245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0F824B7A-B2CA-4646-9837-7064EE7F5A55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42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78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14</a:t>
            </a:r>
          </a:p>
        </p:txBody>
      </p:sp>
      <p:sp>
        <p:nvSpPr>
          <p:cNvPr id="2478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79CFE6D4-FACA-8B48-8D80-709CDC9C0701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98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37</a:t>
            </a:r>
          </a:p>
        </p:txBody>
      </p:sp>
      <p:sp>
        <p:nvSpPr>
          <p:cNvPr id="2498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31D5562-46DF-8140-A674-0CF4C8169B5F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45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39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9</a:t>
            </a:r>
          </a:p>
        </p:txBody>
      </p:sp>
      <p:sp>
        <p:nvSpPr>
          <p:cNvPr id="2539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5DD4E38-006C-F046-B70C-228E4C452EE8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46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49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44</a:t>
            </a:r>
          </a:p>
        </p:txBody>
      </p:sp>
      <p:sp>
        <p:nvSpPr>
          <p:cNvPr id="2549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E87E22E-10D0-CA48-A5AF-6DB8D01EC804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47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47</a:t>
            </a:r>
          </a:p>
        </p:txBody>
      </p:sp>
      <p:sp>
        <p:nvSpPr>
          <p:cNvPr id="2560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64FC7E48-1F93-B049-9F09-CE2BC46D3F2E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48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58A168-47C5-5741-B630-B2F7163158BA}" type="slidenum">
              <a:rPr lang="fr-FR"/>
              <a:pPr/>
              <a:t>49</a:t>
            </a:fld>
            <a:endParaRPr lang="fr-FR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524D66-D1E3-2D46-976D-2FABE953850E}" type="slidenum">
              <a:rPr lang="fr-FR"/>
              <a:pPr/>
              <a:t>7</a:t>
            </a:fld>
            <a:endParaRPr lang="fr-FR"/>
          </a:p>
        </p:txBody>
      </p:sp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21A01D-ACE0-6E41-8A6B-430A2374D07C}" type="slidenum">
              <a:rPr lang="fr-FR"/>
              <a:pPr/>
              <a:t>50</a:t>
            </a:fld>
            <a:endParaRPr lang="fr-FR"/>
          </a:p>
        </p:txBody>
      </p:sp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805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36</a:t>
            </a:r>
          </a:p>
        </p:txBody>
      </p:sp>
      <p:sp>
        <p:nvSpPr>
          <p:cNvPr id="2580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FEE87C87-1972-D74F-93D4-BC1DE98ED2C6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51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35</a:t>
            </a:r>
          </a:p>
        </p:txBody>
      </p:sp>
      <p:sp>
        <p:nvSpPr>
          <p:cNvPr id="2601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5CC09D32-2C59-A146-8BA6-A288ED4A4E41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53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8159A78-4067-1C40-ABE5-8C4217E7CD71}" type="slidenum">
              <a:rPr lang="fr-FR"/>
              <a:pPr/>
              <a:t>55</a:t>
            </a:fld>
            <a:endParaRPr lang="fr-FR"/>
          </a:p>
        </p:txBody>
      </p:sp>
      <p:sp>
        <p:nvSpPr>
          <p:cNvPr id="14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1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4CF735-EBA2-AA49-BB0D-94E66A9F4B89}" type="slidenum">
              <a:rPr lang="fr-FR"/>
              <a:pPr/>
              <a:t>8</a:t>
            </a:fld>
            <a:endParaRPr lang="fr-FR"/>
          </a:p>
        </p:txBody>
      </p:sp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72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8</a:t>
            </a:r>
          </a:p>
        </p:txBody>
      </p:sp>
      <p:sp>
        <p:nvSpPr>
          <p:cNvPr id="1372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E79B9FB6-5325-294E-A0F4-D112EC2B5079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9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A5B9B458-D007-3D40-B9A8-111311652F7C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13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35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233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49</a:t>
            </a:r>
          </a:p>
        </p:txBody>
      </p:sp>
      <p:sp>
        <p:nvSpPr>
          <p:cNvPr id="1423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E9937D43-BE66-DF41-A865-EC85C769A2FF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14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433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solidFill>
                  <a:srgbClr val="000000"/>
                </a:solidFill>
                <a:ea typeface="MS PGothic" charset="0"/>
                <a:sym typeface="Arial" charset="0"/>
              </a:rPr>
              <a:t>59</a:t>
            </a:r>
          </a:p>
        </p:txBody>
      </p:sp>
      <p:sp>
        <p:nvSpPr>
          <p:cNvPr id="143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buSzPct val="100000"/>
            </a:pPr>
            <a:fld id="{42B95F73-C6E5-D545-A4B0-A07F40462430}" type="slidenum">
              <a:rPr lang="en-US" sz="1200">
                <a:solidFill>
                  <a:srgbClr val="000000"/>
                </a:solidFill>
                <a:sym typeface="Arial" charset="0"/>
              </a:rPr>
              <a:pPr>
                <a:buSzPct val="100000"/>
              </a:pPr>
              <a:t>15</a:t>
            </a:fld>
            <a:endParaRPr lang="en-US" sz="1200">
              <a:solidFill>
                <a:srgbClr val="000000"/>
              </a:solidFill>
              <a:sym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99A7DD2-6A19-FB45-A438-FF0C93FEB0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318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positive de titre avec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fr-FR" smtClean="0"/>
              <a:t>Cliquez et modifiez le titre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01F9CA3-105E-4857-9057-6DB6197DA786}" type="datetimeFigureOut">
              <a:rPr lang="en-US" smtClean="0"/>
              <a:t>02/10/12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7F5CE407-6216-4202-80E4-A30DC2F709B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w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w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lionsclubs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w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9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1.w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2.w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3.w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24.wm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http://lionsclubs.org/FR/common/pdfs/la2.pdf" TargetMode="External"/><Relationship Id="rId3" Type="http://schemas.openxmlformats.org/officeDocument/2006/relationships/image" Target="../media/image26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FR/member-center/resources/club-resource-center.php" TargetMode="External"/><Relationship Id="rId4" Type="http://schemas.openxmlformats.org/officeDocument/2006/relationships/hyperlink" Target="http://www.lionsclubs.org/FR/member-center/leadership-development/index.php" TargetMode="External"/><Relationship Id="rId5" Type="http://schemas.openxmlformats.org/officeDocument/2006/relationships/image" Target="../media/image27.png"/><Relationship Id="rId6" Type="http://schemas.openxmlformats.org/officeDocument/2006/relationships/hyperlink" Target="http://www.lionsclubs.org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9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" TargetMode="External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2.wm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onsclubs.org/FR/lci-foundation/supporting-our-work/donor-recognition/lcif-don-contributing.php" TargetMode="External"/><Relationship Id="rId4" Type="http://schemas.openxmlformats.org/officeDocument/2006/relationships/hyperlink" Target="http://www.lionsclubs.org/FR/common/pdfs/ldsp003.pdf" TargetMode="External"/><Relationship Id="rId5" Type="http://schemas.openxmlformats.org/officeDocument/2006/relationships/hyperlink" Target="http://www.lionsclubs.org/FR/member-center/membership-and-new-clubs/membership-award-programs/programs-mem-key.php" TargetMode="External"/><Relationship Id="rId6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2" Type="http://schemas.openxmlformats.org/officeDocument/2006/relationships/hyperlink" Target="http://www.lionsclubs.org/FR/common/pdfs/lcif607.pdf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35.w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4" Type="http://schemas.openxmlformats.org/officeDocument/2006/relationships/image" Target="../media/image38.JPG"/><Relationship Id="rId5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727075" y="3138840"/>
            <a:ext cx="8416925" cy="1226337"/>
          </a:xfrm>
        </p:spPr>
        <p:txBody>
          <a:bodyPr/>
          <a:lstStyle/>
          <a:p>
            <a:r>
              <a:rPr lang="fr-FR" sz="5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Président de Club</a:t>
            </a:r>
            <a:endParaRPr lang="fr-FR" sz="5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 smtClean="0"/>
              <a:t>Formation</a:t>
            </a:r>
          </a:p>
          <a:p>
            <a:r>
              <a:rPr lang="fr-FR" dirty="0" smtClean="0"/>
              <a:t>Convention 11 &amp; 12 Mai 2012</a:t>
            </a:r>
          </a:p>
          <a:p>
            <a:r>
              <a:rPr lang="fr-FR" dirty="0" smtClean="0"/>
              <a:t>Gouverneur: Abdellah </a:t>
            </a:r>
            <a:r>
              <a:rPr lang="fr-FR" dirty="0" err="1" smtClean="0"/>
              <a:t>Squalli</a:t>
            </a:r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859" y="189791"/>
            <a:ext cx="3084043" cy="31388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150827" y="5966804"/>
            <a:ext cx="2629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MERINI FAOUZI</a:t>
            </a:r>
          </a:p>
          <a:p>
            <a:r>
              <a:rPr lang="fr-FR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2</a:t>
            </a:r>
            <a:r>
              <a:rPr lang="fr-FR" baseline="30000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éme</a:t>
            </a:r>
            <a:r>
              <a:rPr lang="fr-FR" dirty="0" smtClean="0">
                <a:solidFill>
                  <a:schemeClr val="tx2">
                    <a:lumMod val="75000"/>
                    <a:lumOff val="25000"/>
                  </a:schemeClr>
                </a:solidFill>
              </a:rPr>
              <a:t> VGD</a:t>
            </a:r>
            <a:endParaRPr lang="fr-FR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92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</a:t>
            </a:r>
            <a:endParaRPr lang="fr-FR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chef de la direction du club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         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L'autorité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au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sein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club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n'est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absolue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L'autorité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liée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au poste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vient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: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sym typeface="Arial" charset="0"/>
              </a:rPr>
              <a:t>du </a:t>
            </a:r>
            <a:r>
              <a:rPr lang="en-US" sz="1800" dirty="0">
                <a:solidFill>
                  <a:srgbClr val="000000"/>
                </a:solidFill>
                <a:sym typeface="Arial" charset="0"/>
              </a:rPr>
              <a:t>Club </a:t>
            </a:r>
            <a:r>
              <a:rPr lang="en-US" sz="1800" dirty="0" err="1">
                <a:solidFill>
                  <a:srgbClr val="000000"/>
                </a:solidFill>
                <a:sym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sym typeface="Arial" charset="0"/>
              </a:rPr>
              <a:t> son </a:t>
            </a:r>
            <a:r>
              <a:rPr lang="en-US" sz="1800" dirty="0" smtClean="0">
                <a:solidFill>
                  <a:srgbClr val="000000"/>
                </a:solidFill>
                <a:sym typeface="Arial" charset="0"/>
              </a:rPr>
              <a:t>ensemble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de </a:t>
            </a:r>
            <a:r>
              <a:rPr lang="en-US" dirty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la constitution et des </a:t>
            </a:r>
            <a:r>
              <a:rPr lang="en-US" dirty="0" err="1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statuts</a:t>
            </a:r>
            <a:r>
              <a:rPr lang="en-US" dirty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 du club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de la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Constitution 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et des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Statuts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Internationaux</a:t>
            </a: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endParaRPr lang="fr-FR" dirty="0"/>
          </a:p>
        </p:txBody>
      </p:sp>
      <p:pic>
        <p:nvPicPr>
          <p:cNvPr id="6" name="Espace réservé du contenu 5" descr="IMG_7065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81" r="-1598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46584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Comment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dois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-je savoir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quel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texte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gouverne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définitivement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, </a:t>
            </a:r>
            <a:b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</a:b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La Constitution et les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Statuts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de Club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ou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Ia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Constitution et les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Statuts</a:t>
            </a:r>
            <a:r>
              <a:rPr lang="en-US" sz="2000" i="1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Internationaux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?</a:t>
            </a:r>
            <a:endParaRPr lang="fr-FR" sz="20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910591" y="2225432"/>
            <a:ext cx="3840480" cy="4343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Toute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règle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tout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statut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ou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toute</a:t>
            </a:r>
            <a:r>
              <a:rPr lang="en-US" sz="2400" i="1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disposition </a:t>
            </a:r>
            <a:r>
              <a:rPr lang="en-US" sz="2400" i="1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constitutionnelle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qui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en contradiction avec la Constitution et les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Statuts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Internationaux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(LA-1)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n'a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pas de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validité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</a:t>
            </a:r>
          </a:p>
          <a:p>
            <a:endParaRPr lang="fr-FR" sz="2400" dirty="0"/>
          </a:p>
        </p:txBody>
      </p:sp>
      <p:pic>
        <p:nvPicPr>
          <p:cNvPr id="5" name="Espace réservé du contenu 4" descr="la2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74" r="-49474"/>
          <a:stretch>
            <a:fillRect/>
          </a:stretch>
        </p:blipFill>
        <p:spPr>
          <a:xfrm>
            <a:off x="4751071" y="2010509"/>
            <a:ext cx="3840480" cy="4343400"/>
          </a:xfrm>
        </p:spPr>
      </p:pic>
    </p:spTree>
    <p:extLst>
      <p:ext uri="{BB962C8B-B14F-4D97-AF65-F5344CB8AC3E}">
        <p14:creationId xmlns:p14="http://schemas.microsoft.com/office/powerpoint/2010/main" val="18247680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</a:t>
            </a:r>
            <a:endParaRPr lang="fr-FR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9275" y="1600200"/>
            <a:ext cx="3840480" cy="52577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 chef de la direction du club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         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L'autorité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au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sein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club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n'est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absolue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L'autorité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liée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au poste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vient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:</a:t>
            </a:r>
          </a:p>
          <a:p>
            <a:pPr>
              <a:buFont typeface="Wingdings" charset="2"/>
              <a:buChar char="§"/>
            </a:pPr>
            <a:r>
              <a:rPr lang="en-US" sz="1800" dirty="0" smtClean="0">
                <a:solidFill>
                  <a:srgbClr val="000000"/>
                </a:solidFill>
                <a:sym typeface="Arial" charset="0"/>
              </a:rPr>
              <a:t>du </a:t>
            </a:r>
            <a:r>
              <a:rPr lang="en-US" sz="1800" dirty="0">
                <a:solidFill>
                  <a:srgbClr val="000000"/>
                </a:solidFill>
                <a:sym typeface="Arial" charset="0"/>
              </a:rPr>
              <a:t>Club </a:t>
            </a:r>
            <a:r>
              <a:rPr lang="en-US" sz="1800" dirty="0" err="1">
                <a:solidFill>
                  <a:srgbClr val="000000"/>
                </a:solidFill>
                <a:sym typeface="Arial" charset="0"/>
              </a:rPr>
              <a:t>dans</a:t>
            </a:r>
            <a:r>
              <a:rPr lang="en-US" sz="1800" dirty="0">
                <a:solidFill>
                  <a:srgbClr val="000000"/>
                </a:solidFill>
                <a:sym typeface="Arial" charset="0"/>
              </a:rPr>
              <a:t> son </a:t>
            </a:r>
            <a:r>
              <a:rPr lang="en-US" sz="1800" dirty="0" smtClean="0">
                <a:solidFill>
                  <a:srgbClr val="000000"/>
                </a:solidFill>
                <a:sym typeface="Arial" charset="0"/>
              </a:rPr>
              <a:t>ensemble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de </a:t>
            </a:r>
            <a:r>
              <a:rPr lang="en-US" dirty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la constitution et des </a:t>
            </a:r>
            <a:r>
              <a:rPr lang="en-US" dirty="0" err="1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statuts</a:t>
            </a:r>
            <a:r>
              <a:rPr lang="en-US" dirty="0">
                <a:solidFill>
                  <a:srgbClr val="000000"/>
                </a:solidFill>
                <a:latin typeface="Arial Unicode MS" charset="0"/>
                <a:cs typeface="Arial Unicode MS" charset="0"/>
                <a:sym typeface="Arial" charset="0"/>
              </a:rPr>
              <a:t> du club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de la</a:t>
            </a:r>
          </a:p>
          <a:p>
            <a:pPr>
              <a:buFont typeface="Wingdings" charset="2"/>
              <a:buChar char="§"/>
            </a:pP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Constitution 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et des </a:t>
            </a:r>
            <a:r>
              <a:rPr lang="en-US" dirty="0" err="1" smtClean="0">
                <a:solidFill>
                  <a:srgbClr val="000000"/>
                </a:solidFill>
                <a:sym typeface="Arial" charset="0"/>
              </a:rPr>
              <a:t>Statuts</a:t>
            </a:r>
            <a:r>
              <a:rPr lang="en-US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sym typeface="Arial" charset="0"/>
              </a:rPr>
              <a:t>internationaux</a:t>
            </a:r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>
              <a:buFont typeface="Wingdings" charset="2"/>
              <a:buChar char="§"/>
            </a:pPr>
            <a:r>
              <a:rPr lang="en-US" dirty="0" err="1" smtClean="0">
                <a:solidFill>
                  <a:srgbClr val="FF0000"/>
                </a:solidFill>
                <a:sym typeface="Arial" charset="0"/>
              </a:rPr>
              <a:t>Conseil</a:t>
            </a:r>
            <a:r>
              <a:rPr lang="en-US" dirty="0" smtClean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sym typeface="Arial" charset="0"/>
              </a:rPr>
              <a:t>d’administration</a:t>
            </a:r>
            <a:r>
              <a:rPr lang="en-US" dirty="0" smtClean="0">
                <a:solidFill>
                  <a:srgbClr val="FF0000"/>
                </a:solidFill>
                <a:sym typeface="Arial" charset="0"/>
              </a:rPr>
              <a:t> </a:t>
            </a:r>
          </a:p>
          <a:p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>
              <a:buFont typeface="Wingdings" charset="2"/>
              <a:buChar char="§"/>
            </a:pP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endParaRPr lang="fr-FR" dirty="0"/>
          </a:p>
        </p:txBody>
      </p:sp>
      <p:pic>
        <p:nvPicPr>
          <p:cNvPr id="5" name="Espace réservé du contenu 4" descr="la2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74" r="-49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546248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1162486"/>
            <a:ext cx="81534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Qui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sont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conseil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d'administration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?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734733"/>
            <a:ext cx="8763000" cy="4114800"/>
          </a:xfrm>
        </p:spPr>
        <p:txBody>
          <a:bodyPr/>
          <a:lstStyle/>
          <a:p>
            <a:pPr>
              <a:buFontTx/>
              <a:buNone/>
            </a:pP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conseil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d'administration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comprend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personnes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suivantes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:</a:t>
            </a:r>
          </a:p>
          <a:p>
            <a:pPr>
              <a:buFontTx/>
              <a:buNone/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buFontTx/>
              <a:buNone/>
            </a:pPr>
            <a:endParaRPr lang="en-US" sz="24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buFontTx/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  <a:p>
            <a:pPr>
              <a:buFontTx/>
              <a:buNone/>
            </a:pPr>
            <a:endParaRPr lang="en-US" sz="24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0734" name="Rectangle 14"/>
          <p:cNvSpPr>
            <a:spLocks noChangeArrowheads="1"/>
          </p:cNvSpPr>
          <p:nvPr/>
        </p:nvSpPr>
        <p:spPr bwMode="auto">
          <a:xfrm>
            <a:off x="4362450" y="5059363"/>
            <a:ext cx="46291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3838" indent="-223838"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et tous les autres directeurs élus</a:t>
            </a:r>
          </a:p>
        </p:txBody>
      </p:sp>
      <p:sp>
        <p:nvSpPr>
          <p:cNvPr id="30733" name="Rectangle 13"/>
          <p:cNvSpPr>
            <a:spLocks noChangeArrowheads="1"/>
          </p:cNvSpPr>
          <p:nvPr/>
        </p:nvSpPr>
        <p:spPr bwMode="auto">
          <a:xfrm>
            <a:off x="1066800" y="5059363"/>
            <a:ext cx="3295650" cy="88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166688" indent="-166688"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coordonnateur de           branche</a:t>
            </a:r>
          </a:p>
        </p:txBody>
      </p:sp>
      <p:sp>
        <p:nvSpPr>
          <p:cNvPr id="30732" name="Rectangle 12"/>
          <p:cNvSpPr>
            <a:spLocks noChangeArrowheads="1"/>
          </p:cNvSpPr>
          <p:nvPr/>
        </p:nvSpPr>
        <p:spPr bwMode="auto">
          <a:xfrm>
            <a:off x="4362450" y="4572000"/>
            <a:ext cx="46291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 dirty="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directeur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l'effectif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</p:txBody>
      </p:sp>
      <p:sp>
        <p:nvSpPr>
          <p:cNvPr id="30731" name="Rectangle 11"/>
          <p:cNvSpPr>
            <a:spLocks noChangeArrowheads="1"/>
          </p:cNvSpPr>
          <p:nvPr/>
        </p:nvSpPr>
        <p:spPr bwMode="auto">
          <a:xfrm>
            <a:off x="1066800" y="4572000"/>
            <a:ext cx="32956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animateur</a:t>
            </a:r>
          </a:p>
        </p:txBody>
      </p:sp>
      <p:sp>
        <p:nvSpPr>
          <p:cNvPr id="30730" name="Rectangle 10"/>
          <p:cNvSpPr>
            <a:spLocks noChangeArrowheads="1"/>
          </p:cNvSpPr>
          <p:nvPr/>
        </p:nvSpPr>
        <p:spPr bwMode="auto">
          <a:xfrm>
            <a:off x="4362450" y="4084638"/>
            <a:ext cx="46291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chef du protocole</a:t>
            </a:r>
          </a:p>
        </p:txBody>
      </p:sp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1066800" y="4084638"/>
            <a:ext cx="32956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trésorier</a:t>
            </a:r>
          </a:p>
        </p:txBody>
      </p:sp>
      <p:sp>
        <p:nvSpPr>
          <p:cNvPr id="30728" name="Rectangle 8"/>
          <p:cNvSpPr>
            <a:spLocks noChangeArrowheads="1"/>
          </p:cNvSpPr>
          <p:nvPr/>
        </p:nvSpPr>
        <p:spPr bwMode="auto">
          <a:xfrm>
            <a:off x="4362450" y="3597275"/>
            <a:ext cx="46291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secrétaire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1066800" y="3597275"/>
            <a:ext cx="329565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vice-président(s)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4362450" y="3109913"/>
            <a:ext cx="46291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>
                <a:solidFill>
                  <a:srgbClr val="000000"/>
                </a:solidFill>
                <a:sym typeface="Arial" charset="0"/>
              </a:rPr>
              <a:t>immédiat past président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1066800" y="3109913"/>
            <a:ext cx="329565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20000"/>
              </a:spcBef>
              <a:buSzPct val="100000"/>
            </a:pPr>
            <a:r>
              <a:rPr lang="en-US" sz="2600" dirty="0">
                <a:solidFill>
                  <a:srgbClr val="000000"/>
                </a:solidFill>
                <a:cs typeface="Arial" charset="0"/>
                <a:sym typeface="Arial" charset="0"/>
              </a:rPr>
              <a:t>• 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president de club </a:t>
            </a:r>
          </a:p>
        </p:txBody>
      </p:sp>
    </p:spTree>
    <p:extLst>
      <p:ext uri="{BB962C8B-B14F-4D97-AF65-F5344CB8AC3E}">
        <p14:creationId xmlns:p14="http://schemas.microsoft.com/office/powerpoint/2010/main" val="3657199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07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7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7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7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0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8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63" presetID="2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0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utoUpdateAnimBg="0"/>
      <p:bldP spid="30723" grpId="0" build="p" autoUpdateAnimBg="0"/>
      <p:bldP spid="30734" grpId="0" autoUpdateAnimBg="0"/>
      <p:bldP spid="30733" grpId="0" autoUpdateAnimBg="0"/>
      <p:bldP spid="30732" grpId="0" autoUpdateAnimBg="0"/>
      <p:bldP spid="30731" grpId="0" autoUpdateAnimBg="0"/>
      <p:bldP spid="30730" grpId="0" autoUpdateAnimBg="0"/>
      <p:bldP spid="30729" grpId="0" autoUpdateAnimBg="0"/>
      <p:bldP spid="30728" grpId="0" autoUpdateAnimBg="0"/>
      <p:bldP spid="30727" grpId="0" autoUpdateAnimBg="0"/>
      <p:bldP spid="30726" grpId="0" autoUpdateAnimBg="0"/>
      <p:bldP spid="30725" grpId="0" autoUpdateAnimBg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4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4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7772400" cy="16002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président de club préside à toutes les réunions du conseil d'administration aussi bien que du club.</a:t>
            </a:r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457200" y="3429000"/>
            <a:ext cx="82296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Pendant les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réunions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nombreuses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tâches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fonctions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sont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confiées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au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3153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 autoUpdateAnimBg="0" advAuto="1000"/>
      <p:bldP spid="5124" grpId="0" build="p" bldLvl="2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4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4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4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76400"/>
            <a:ext cx="8229600" cy="1371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tabLst>
                <a:tab pos="461963" algn="l"/>
              </a:tabLst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président est un membre actif du comité consultatif du gouverneur dans la zone où le club est situé.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838200" y="2681287"/>
            <a:ext cx="8153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684213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>
              <a:spcBef>
                <a:spcPct val="20000"/>
              </a:spcBef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tant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que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membre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actif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doit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:</a:t>
            </a:r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914400" y="3412617"/>
            <a:ext cx="7734300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93750" indent="-33655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39825" indent="-174625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42900" algn="l"/>
                <a:tab pos="736600" algn="l"/>
              </a:tabLst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pPr lvl="1">
              <a:spcBef>
                <a:spcPct val="20000"/>
              </a:spcBef>
              <a:buFont typeface="Wingdings" charset="0"/>
              <a:buChar char="ü"/>
            </a:pPr>
            <a:r>
              <a:rPr lang="en-US" sz="2600" dirty="0">
                <a:solidFill>
                  <a:srgbClr val="000000"/>
                </a:solidFill>
                <a:sym typeface="Arial" charset="0"/>
              </a:rPr>
              <a:t>Assister aux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réunions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sa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présence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est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requise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(zone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région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lvl="1">
              <a:spcBef>
                <a:spcPct val="20000"/>
              </a:spcBef>
              <a:buFont typeface="Wingdings" charset="0"/>
              <a:buChar char="ü"/>
            </a:pP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Présenter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un court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bilan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activités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de son club et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l'effectif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  <a:p>
            <a:pPr marL="965200" lvl="2" indent="0">
              <a:spcBef>
                <a:spcPct val="20000"/>
              </a:spcBef>
            </a:pPr>
            <a:endParaRPr lang="en-US" dirty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12294" name="Picture 6" descr="C:\Documents and Settings\jcella\Application Data\Microsoft\Media Catalog\Downloaded Clips\cl24\j0090344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53050"/>
            <a:ext cx="190500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993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2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 autoUpdateAnimBg="0" advAuto="1000"/>
      <p:bldP spid="12292" grpId="0" autoUpdateAnimBg="0"/>
      <p:bldP spid="12293" grpId="0" build="p" bldLvl="3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7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Réunions</a:t>
            </a:r>
            <a:endParaRPr 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62200"/>
            <a:ext cx="7315200" cy="3429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En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tant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que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chef de la direction du club, le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joue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un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essentiel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aux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réunions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</a:t>
            </a:r>
          </a:p>
        </p:txBody>
      </p:sp>
      <p:pic>
        <p:nvPicPr>
          <p:cNvPr id="8198" name="Picture 6" descr="C:\Documents and Settings\jcella\Application Data\Microsoft\Media Catalog\Downloaded Clips\cl24\j0090336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38600"/>
            <a:ext cx="3324225" cy="241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5022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bldLvl="2" autoUpdateAnimBg="0" advAuto="100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729276" y="609600"/>
            <a:ext cx="7772400" cy="1143000"/>
          </a:xfrm>
        </p:spPr>
        <p:txBody>
          <a:bodyPr/>
          <a:lstStyle/>
          <a:p>
            <a:r>
              <a:rPr lang="fr-FR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br>
              <a:rPr lang="fr-FR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962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Préparer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un </a:t>
            </a: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ordre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du jour</a:t>
            </a: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Suivre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l'ordre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du jour aux </a:t>
            </a: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réunions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Utiliser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parlementaire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Gérer</a:t>
            </a:r>
            <a:r>
              <a:rPr lang="en-US" dirty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les interactions du </a:t>
            </a:r>
            <a:r>
              <a:rPr lang="en-US" dirty="0" err="1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groupe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9626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3886200"/>
            <a:ext cx="78486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Approuver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les procès-verbaux des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réunions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de club</a:t>
            </a:r>
          </a:p>
          <a:p>
            <a:pPr marL="349250" lvl="1" indent="0">
              <a:lnSpc>
                <a:spcPct val="90000"/>
              </a:lnSpc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secrétaire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remettra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procès-verbaux de la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réunion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club, pour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qu'il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puisse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examiner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avant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 les faire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distribuer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</a:p>
        </p:txBody>
      </p:sp>
      <p:pic>
        <p:nvPicPr>
          <p:cNvPr id="34821" name="Picture 8" descr="C:\Documents and Settings\jcella\Application Data\Microsoft\Media Catalog\Downloaded Clips\cl4e\j0195320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752600"/>
            <a:ext cx="2197100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30428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59" grpId="0" build="p" autoUpdateAnimBg="0" advAuto="1000"/>
      <p:bldP spid="96260" grpId="0" build="p" bldLvl="2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19100" y="1828800"/>
            <a:ext cx="8305800" cy="16002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président de club envoie la convocation aux réunions statutaires/spéciales du conseil d'administration et du club.</a:t>
            </a:r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457200" y="3429000"/>
            <a:ext cx="8229600" cy="238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0000"/>
                </a:solidFill>
                <a:sym typeface="Arial" charset="0"/>
              </a:rPr>
              <a:t>Le secrétaire du club peut aider à diffuser les précisions sur l'heure et la date de la réunion. 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>
                <a:solidFill>
                  <a:srgbClr val="000000"/>
                </a:solidFill>
                <a:sym typeface="Arial" charset="0"/>
              </a:rPr>
              <a:t>Il est important de prévoir suffisamment de temps entre la date de la convocation et celle de la réunion (dans le cas des réunions spéciales) pour assurer un meilleur taux d'assiduité.</a:t>
            </a:r>
          </a:p>
        </p:txBody>
      </p:sp>
    </p:spTree>
    <p:extLst>
      <p:ext uri="{BB962C8B-B14F-4D97-AF65-F5344CB8AC3E}">
        <p14:creationId xmlns:p14="http://schemas.microsoft.com/office/powerpoint/2010/main" val="29844997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5" grpId="0" build="p" bldLvl="2" autoUpdateAnimBg="0" advAuto="0"/>
      <p:bldP spid="177156" grpId="0" build="p" bldLvl="2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fr-FR" sz="4800" dirty="0">
              <a:solidFill>
                <a:srgbClr val="FF99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3500" y="2051050"/>
            <a:ext cx="6837363" cy="27892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2800" dirty="0">
                <a:solidFill>
                  <a:srgbClr val="99FFCC"/>
                </a:solidFill>
              </a:rPr>
              <a:t>       </a:t>
            </a:r>
            <a:r>
              <a:rPr lang="fr-FR" sz="2800" dirty="0">
                <a:solidFill>
                  <a:srgbClr val="FF6600"/>
                </a:solidFill>
              </a:rPr>
              <a:t>Une réunion doit: </a:t>
            </a:r>
            <a:endParaRPr lang="fr-FR" sz="2800" dirty="0" smtClean="0">
              <a:solidFill>
                <a:srgbClr val="FF6600"/>
              </a:solidFill>
            </a:endParaRPr>
          </a:p>
          <a:p>
            <a:pPr>
              <a:lnSpc>
                <a:spcPct val="90000"/>
              </a:lnSpc>
              <a:buClr>
                <a:schemeClr val="hlink"/>
              </a:buClr>
              <a:buFont typeface="Wingdings" charset="0"/>
              <a:buNone/>
            </a:pPr>
            <a:endParaRPr lang="fr-FR" sz="2400" dirty="0">
              <a:solidFill>
                <a:srgbClr val="FF6600"/>
              </a:solidFill>
            </a:endParaRP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être préparée, organisée, minutée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enrichir les membres et les participants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honorer les invités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valoriser l</a:t>
            </a:r>
            <a:r>
              <a:rPr lang="ja-JP" altLang="fr-FR" sz="2400" dirty="0"/>
              <a:t>’</a:t>
            </a:r>
            <a:r>
              <a:rPr lang="fr-FR" sz="2400" dirty="0"/>
              <a:t>image du club</a:t>
            </a:r>
          </a:p>
          <a:p>
            <a:pPr lvl="1">
              <a:lnSpc>
                <a:spcPct val="90000"/>
              </a:lnSpc>
              <a:buClr>
                <a:srgbClr val="FF5227"/>
              </a:buClr>
              <a:buFont typeface="Wingdings" charset="2"/>
              <a:buChar char="Ø"/>
            </a:pPr>
            <a:r>
              <a:rPr lang="fr-FR" sz="2400" dirty="0"/>
              <a:t> donner envie de revenir</a:t>
            </a:r>
          </a:p>
        </p:txBody>
      </p:sp>
    </p:spTree>
    <p:extLst>
      <p:ext uri="{BB962C8B-B14F-4D97-AF65-F5344CB8AC3E}">
        <p14:creationId xmlns:p14="http://schemas.microsoft.com/office/powerpoint/2010/main" val="4025631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SIEGE </a:t>
            </a:r>
            <a:r>
              <a:rPr lang="fr-FR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INTERNATIONAL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4275" y="1974863"/>
            <a:ext cx="8458200" cy="4665930"/>
          </a:xfrm>
          <a:noFill/>
        </p:spPr>
        <p:txBody>
          <a:bodyPr>
            <a:normAutofit fontScale="47500" lnSpcReduction="20000"/>
          </a:bodyPr>
          <a:lstStyle/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5500" b="1" dirty="0"/>
              <a:t>Quartier général du Lions Club International :</a:t>
            </a:r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5500" b="1" dirty="0" err="1"/>
              <a:t>Oak</a:t>
            </a:r>
            <a:r>
              <a:rPr lang="fr-FR" sz="5500" b="1" dirty="0"/>
              <a:t> Brook – Illinois, Etats-Unis</a:t>
            </a:r>
          </a:p>
          <a:p>
            <a:pPr algn="ctr">
              <a:lnSpc>
                <a:spcPct val="80000"/>
              </a:lnSpc>
              <a:buFont typeface="Wingdings" charset="0"/>
              <a:buNone/>
            </a:pPr>
            <a:endParaRPr lang="fr-FR" sz="3700" b="1" dirty="0"/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5000" b="1" dirty="0"/>
              <a:t>Adresse :</a:t>
            </a:r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5000" b="1" dirty="0"/>
              <a:t>300 W. 22nd Street </a:t>
            </a:r>
            <a:r>
              <a:rPr lang="fr-FR" sz="5000" b="1" dirty="0" err="1"/>
              <a:t>Oak</a:t>
            </a:r>
            <a:r>
              <a:rPr lang="fr-FR" sz="5000" b="1" dirty="0"/>
              <a:t> Brook, IL 60523-8842 USA</a:t>
            </a:r>
          </a:p>
          <a:p>
            <a:pPr algn="ctr">
              <a:lnSpc>
                <a:spcPct val="80000"/>
              </a:lnSpc>
              <a:buFont typeface="Wingdings" charset="0"/>
              <a:buNone/>
            </a:pPr>
            <a:endParaRPr lang="fr-FR" sz="5000" b="1" dirty="0"/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5000" b="1" dirty="0">
                <a:solidFill>
                  <a:srgbClr val="FF0000"/>
                </a:solidFill>
              </a:rPr>
              <a:t>Site Web :</a:t>
            </a:r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5000" b="1" dirty="0">
                <a:solidFill>
                  <a:srgbClr val="FF0000"/>
                </a:solidFill>
                <a:hlinkClick r:id="rId3"/>
              </a:rPr>
              <a:t>www.lionsclubs.org</a:t>
            </a:r>
            <a:endParaRPr lang="fr-FR" sz="5000" b="1" dirty="0">
              <a:solidFill>
                <a:srgbClr val="FF0000"/>
              </a:solidFill>
            </a:endParaRPr>
          </a:p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sz="1400" b="1" dirty="0">
                <a:solidFill>
                  <a:srgbClr val="FF0000"/>
                </a:solidFill>
              </a:rPr>
              <a:t>      </a:t>
            </a:r>
          </a:p>
          <a:p>
            <a:pPr>
              <a:lnSpc>
                <a:spcPct val="80000"/>
              </a:lnSpc>
              <a:buClr>
                <a:srgbClr val="33CC33"/>
              </a:buClr>
              <a:buFont typeface="Wingdings" charset="0"/>
              <a:buChar char="§"/>
            </a:pPr>
            <a:endParaRPr lang="fr-FR" sz="1400" b="1" dirty="0"/>
          </a:p>
        </p:txBody>
      </p:sp>
    </p:spTree>
    <p:extLst>
      <p:ext uri="{BB962C8B-B14F-4D97-AF65-F5344CB8AC3E}">
        <p14:creationId xmlns:p14="http://schemas.microsoft.com/office/powerpoint/2010/main" val="1001204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Exiger (obtenir) le silence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être audible et concis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maitriser la technique de la parole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délivrer les informations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présenter les invités (les conférenciers)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valoriser les actions des lions (les membres du club)</a:t>
            </a:r>
          </a:p>
          <a:p>
            <a:pPr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fr-FR" dirty="0"/>
              <a:t>remercier tout le monde</a:t>
            </a:r>
          </a:p>
          <a:p>
            <a:endParaRPr lang="fr-FR" dirty="0"/>
          </a:p>
        </p:txBody>
      </p:sp>
      <p:pic>
        <p:nvPicPr>
          <p:cNvPr id="7" name="Espace réservé du contenu 6" descr="IMG_0306.jp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20" r="-8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57216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fr-F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78331" y="2273380"/>
            <a:ext cx="3840480" cy="4343400"/>
          </a:xfrm>
        </p:spPr>
        <p:txBody>
          <a:bodyPr/>
          <a:lstStyle/>
          <a:p>
            <a:pPr marL="0" indent="0">
              <a:buNone/>
            </a:pPr>
            <a:r>
              <a:rPr lang="fr-FR" sz="1800" dirty="0" smtClean="0">
                <a:solidFill>
                  <a:srgbClr val="FF0000"/>
                </a:solidFill>
              </a:rPr>
              <a:t>PREPARATION DE L’ORDRE DU JOUR</a:t>
            </a:r>
          </a:p>
          <a:p>
            <a:r>
              <a:rPr lang="fr-FR" sz="1800" dirty="0" smtClean="0"/>
              <a:t>Communiquer avec les officiels: </a:t>
            </a:r>
            <a:r>
              <a:rPr lang="fr-FR" sz="1800" dirty="0" smtClean="0"/>
              <a:t>recueillir </a:t>
            </a:r>
            <a:r>
              <a:rPr lang="fr-FR" sz="1800" dirty="0" smtClean="0"/>
              <a:t>les éléments de l’ordre du jour</a:t>
            </a:r>
          </a:p>
          <a:p>
            <a:r>
              <a:rPr lang="fr-FR" sz="1800" dirty="0" smtClean="0"/>
              <a:t>Collaborer avec le </a:t>
            </a:r>
            <a:r>
              <a:rPr lang="fr-FR" sz="1800" dirty="0" smtClean="0"/>
              <a:t>secrétaire </a:t>
            </a:r>
            <a:r>
              <a:rPr lang="fr-FR" sz="1800" dirty="0" smtClean="0"/>
              <a:t>( besoins du club)</a:t>
            </a:r>
          </a:p>
          <a:p>
            <a:r>
              <a:rPr lang="fr-FR" sz="1800" dirty="0" smtClean="0"/>
              <a:t>Sujets et points à </a:t>
            </a:r>
            <a:r>
              <a:rPr lang="fr-FR" sz="1800" dirty="0" smtClean="0"/>
              <a:t>débattre</a:t>
            </a:r>
            <a:endParaRPr lang="fr-FR" sz="1800" dirty="0"/>
          </a:p>
        </p:txBody>
      </p:sp>
      <p:pic>
        <p:nvPicPr>
          <p:cNvPr id="5" name="Espace réservé du contenu 4" descr="0001EB.jpe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7" b="10017"/>
          <a:stretch>
            <a:fillRect/>
          </a:stretch>
        </p:blipFill>
        <p:spPr>
          <a:xfrm>
            <a:off x="4751071" y="1444532"/>
            <a:ext cx="3840480" cy="4343400"/>
          </a:xfrm>
        </p:spPr>
      </p:pic>
      <p:pic>
        <p:nvPicPr>
          <p:cNvPr id="6" name="Image 5" descr="IMG_03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6" y="5596301"/>
            <a:ext cx="1188617" cy="11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702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981200"/>
            <a:ext cx="8153400" cy="9906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  <a:tabLst>
                <a:tab pos="1027113" algn="l"/>
              </a:tabLst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Le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déroulement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d’une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reunion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de club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typique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,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comprend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cs typeface="Times" charset="0"/>
                <a:sym typeface="Arial" charset="0"/>
              </a:rPr>
              <a:t> :</a:t>
            </a:r>
          </a:p>
        </p:txBody>
      </p:sp>
      <p:sp>
        <p:nvSpPr>
          <p:cNvPr id="47108" name="Rectangle 4"/>
          <p:cNvSpPr>
            <a:spLocks noChangeArrowheads="1"/>
          </p:cNvSpPr>
          <p:nvPr/>
        </p:nvSpPr>
        <p:spPr bwMode="auto">
          <a:xfrm>
            <a:off x="457200" y="3124200"/>
            <a:ext cx="8382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Le rappel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l'ordre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de la part du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président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La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présentation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des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invités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Un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programme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prévu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l'avance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  <a:endParaRPr lang="en-US" sz="2600" dirty="0" smtClean="0">
              <a:solidFill>
                <a:srgbClr val="000000"/>
              </a:solidFill>
              <a:cs typeface="Times" charset="0"/>
              <a:sym typeface="Arial" charset="0"/>
            </a:endParaRPr>
          </a:p>
          <a:p>
            <a:pPr marL="742950" lvl="1" indent="-285750">
              <a:lnSpc>
                <a:spcPct val="85000"/>
              </a:lnSpc>
              <a:spcBef>
                <a:spcPct val="20000"/>
              </a:spcBef>
              <a:buFontTx/>
              <a:buChar char="–"/>
              <a:tabLst>
                <a:tab pos="1027113" algn="l"/>
              </a:tabLst>
            </a:pP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La 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lecture</a:t>
            </a: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/adoption 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des procès-verbaux de la </a:t>
            </a:r>
            <a:r>
              <a:rPr lang="en-US" sz="2600" dirty="0" smtClean="0">
                <a:solidFill>
                  <a:srgbClr val="000000"/>
                </a:solidFill>
                <a:cs typeface="Times" charset="0"/>
                <a:sym typeface="Arial" charset="0"/>
              </a:rPr>
              <a:t>reunion </a:t>
            </a:r>
            <a:r>
              <a:rPr lang="en-US" sz="2600" dirty="0" err="1">
                <a:solidFill>
                  <a:srgbClr val="000000"/>
                </a:solidFill>
                <a:cs typeface="Times" charset="0"/>
                <a:sym typeface="Arial" charset="0"/>
              </a:rPr>
              <a:t>précédente</a:t>
            </a:r>
            <a:r>
              <a:rPr lang="en-US" sz="2600" dirty="0">
                <a:solidFill>
                  <a:srgbClr val="000000"/>
                </a:solidFill>
                <a:cs typeface="Times" charset="0"/>
                <a:sym typeface="Arial" charset="0"/>
              </a:rPr>
              <a:t> </a:t>
            </a:r>
          </a:p>
        </p:txBody>
      </p:sp>
      <p:pic>
        <p:nvPicPr>
          <p:cNvPr id="2" name="Image 1" descr="IMG_03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6" y="5596301"/>
            <a:ext cx="1188617" cy="11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153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1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07" grpId="0" build="p" autoUpdateAnimBg="0" advAuto="0"/>
      <p:bldP spid="47108" grpId="0" build="p" bldLvl="2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647700" y="411618"/>
            <a:ext cx="7772400" cy="1143000"/>
          </a:xfrm>
        </p:spPr>
        <p:txBody>
          <a:bodyPr/>
          <a:lstStyle/>
          <a:p>
            <a:r>
              <a:rPr lang="fr-FR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br>
              <a:rPr lang="fr-FR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fr-FR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ordre du jour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4389" y="2542379"/>
            <a:ext cx="8382000" cy="3200400"/>
          </a:xfrm>
        </p:spPr>
        <p:txBody>
          <a:bodyPr>
            <a:normAutofit/>
          </a:bodyPr>
          <a:lstStyle/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  <a:tabLst>
                <a:tab pos="1027113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Le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bilan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du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trésorier</a:t>
            </a:r>
            <a:endParaRPr lang="en-US" sz="2800" dirty="0" smtClean="0">
              <a:solidFill>
                <a:srgbClr val="000000"/>
              </a:solidFill>
              <a:latin typeface="+mj-lt"/>
              <a:ea typeface="ＭＳ Ｐゴシック" charset="0"/>
              <a:cs typeface="Times" charset="0"/>
              <a:sym typeface="Arial" charset="0"/>
            </a:endParaRP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  <a:tabLst>
                <a:tab pos="1027113" algn="l"/>
              </a:tabLst>
            </a:pP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Toute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question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reportée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de la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réunion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précèdente</a:t>
            </a:r>
            <a:endParaRPr lang="en-US" sz="2800" dirty="0" smtClean="0">
              <a:solidFill>
                <a:srgbClr val="000000"/>
              </a:solidFill>
              <a:latin typeface="+mj-lt"/>
              <a:ea typeface="ＭＳ Ｐゴシック" charset="0"/>
              <a:cs typeface="Times" charset="0"/>
              <a:sym typeface="Arial" charset="0"/>
            </a:endParaRP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  <a:tabLst>
                <a:tab pos="1027113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Les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nouvelles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questions</a:t>
            </a: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  <a:tabLst>
                <a:tab pos="1027113" algn="l"/>
              </a:tabLst>
            </a:pP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Le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président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léve</a:t>
            </a:r>
            <a:r>
              <a:rPr lang="en-US" sz="2800" dirty="0" smtClean="0">
                <a:solidFill>
                  <a:srgbClr val="000000"/>
                </a:solidFill>
                <a:latin typeface="+mj-lt"/>
                <a:ea typeface="ＭＳ Ｐゴシック" charset="0"/>
                <a:cs typeface="Times" charset="0"/>
                <a:sym typeface="Arial" charset="0"/>
              </a:rPr>
              <a:t> la séance</a:t>
            </a:r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495300" y="19812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tabLst>
                <a:tab pos="1027113" algn="l"/>
              </a:tabLst>
            </a:pPr>
            <a:endParaRPr lang="fr-FR"/>
          </a:p>
        </p:txBody>
      </p:sp>
      <p:sp>
        <p:nvSpPr>
          <p:cNvPr id="94215" name="Rectangle 7"/>
          <p:cNvSpPr>
            <a:spLocks noChangeArrowheads="1"/>
          </p:cNvSpPr>
          <p:nvPr/>
        </p:nvSpPr>
        <p:spPr bwMode="auto">
          <a:xfrm>
            <a:off x="647700" y="2133600"/>
            <a:ext cx="8153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SzPct val="100000"/>
              <a:tabLst>
                <a:tab pos="1027113" algn="l"/>
              </a:tabLst>
            </a:pPr>
            <a:endParaRPr lang="en-US" sz="3200" dirty="0">
              <a:solidFill>
                <a:srgbClr val="000000"/>
              </a:solidFill>
              <a:cs typeface="Times" charset="0"/>
              <a:sym typeface="Arial" charset="0"/>
            </a:endParaRPr>
          </a:p>
        </p:txBody>
      </p:sp>
      <p:pic>
        <p:nvPicPr>
          <p:cNvPr id="6" name="Image 5" descr="IMG_030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6" y="5416023"/>
            <a:ext cx="1188617" cy="128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720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2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1" grpId="0" build="p" bldLvl="3" autoUpdateAnimBg="0"/>
      <p:bldP spid="94215" grpId="0" build="p" autoUpdateAnimBg="0" advAuto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5" descr="D:\Club Officer Training\Up to Date\follow-agend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5092700"/>
            <a:ext cx="25939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REUNION</a:t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6831" y="2278173"/>
            <a:ext cx="8534400" cy="3733800"/>
          </a:xfrm>
        </p:spPr>
        <p:txBody>
          <a:bodyPr/>
          <a:lstStyle/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ommencer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et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terminer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la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réunion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l'heure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Favoriser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déroulement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harmonieux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productif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la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réunion</a:t>
            </a:r>
            <a:endParaRPr lang="en-US" sz="24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>
              <a:lnSpc>
                <a:spcPct val="90000"/>
              </a:lnSpc>
              <a:buClr>
                <a:srgbClr val="FF6600"/>
              </a:buClr>
              <a:buFont typeface="Wingdings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Sert</a:t>
            </a: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 base pour les </a:t>
            </a:r>
            <a:r>
              <a:rPr lang="en-US" sz="24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décisions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4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exécutives</a:t>
            </a:r>
            <a:endParaRPr lang="en-US" sz="24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349250" lvl="1" indent="0">
              <a:lnSpc>
                <a:spcPct val="90000"/>
              </a:lnSpc>
              <a:buNone/>
            </a:pPr>
            <a:endParaRPr lang="en-US" sz="24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349250" lvl="1" indent="0">
              <a:lnSpc>
                <a:spcPct val="90000"/>
              </a:lnSpc>
              <a:buNone/>
            </a:pPr>
            <a:r>
              <a:rPr lang="en-US" sz="24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                   </a:t>
            </a:r>
            <a:r>
              <a:rPr lang="en-US" sz="2000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DEROULEMENT EFFICACE DE LA REUNION</a:t>
            </a:r>
            <a:endParaRPr lang="en-US" sz="2000" dirty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685800" lvl="2" indent="0">
              <a:lnSpc>
                <a:spcPct val="90000"/>
              </a:lnSpc>
              <a:buNone/>
            </a:pPr>
            <a:endParaRPr lang="en-US" sz="1800" dirty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" name="Flèche vers la droite 1"/>
          <p:cNvSpPr/>
          <p:nvPr/>
        </p:nvSpPr>
        <p:spPr>
          <a:xfrm>
            <a:off x="1197059" y="4350577"/>
            <a:ext cx="981327" cy="21899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FF0000"/>
              </a:solidFill>
            </a:endParaRPr>
          </a:p>
        </p:txBody>
      </p:sp>
      <p:pic>
        <p:nvPicPr>
          <p:cNvPr id="6" name="Image 5" descr="IMG_0306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5666" y="5596301"/>
            <a:ext cx="1188617" cy="11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65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2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235" grpId="0" build="p" bldLvl="3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37695"/>
            <a:ext cx="7772400" cy="1386305"/>
          </a:xfrm>
        </p:spPr>
        <p:txBody>
          <a:bodyPr/>
          <a:lstStyle/>
          <a:p>
            <a:r>
              <a:rPr lang="fr-F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Au total</a:t>
            </a:r>
            <a:br>
              <a:rPr lang="fr-FR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Pour réussir une réunion: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5257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7345" y="2868436"/>
            <a:ext cx="7772400" cy="26986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Préparer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un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ordre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du jour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l’avance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Suivre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l’ordre</a:t>
            </a:r>
            <a:r>
              <a:rPr lang="en-US" dirty="0" smtClean="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 du jour</a:t>
            </a:r>
          </a:p>
          <a:p>
            <a:pPr>
              <a:lnSpc>
                <a:spcPct val="90000"/>
              </a:lnSpc>
            </a:pP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Utiliser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parlementaire</a:t>
            </a:r>
            <a:r>
              <a:rPr lang="en-US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lnSpc>
                <a:spcPct val="90000"/>
              </a:lnSpc>
            </a:pPr>
            <a:endParaRPr lang="en-US" dirty="0">
              <a:solidFill>
                <a:srgbClr val="80808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28677" name="Picture 5" descr="C:\Documents and Settings\jcella\Application Data\Microsoft\Media Catalog\Downloaded Clips\cla3\j04088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3" y="4927826"/>
            <a:ext cx="1556207" cy="1593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280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25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579" grpId="0" build="p" autoUpdateAnimBg="0" advAuto="100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219200"/>
            <a:ext cx="8229600" cy="1143000"/>
          </a:xfrm>
        </p:spPr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En quoi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consiste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la </a:t>
            </a:r>
            <a:b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</a:br>
            <a:r>
              <a:rPr lang="ja-JP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“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procédure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parlementaire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?</a:t>
            </a:r>
            <a:r>
              <a:rPr lang="ja-JP" alt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”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124200"/>
            <a:ext cx="7772400" cy="26670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 ensemble de règles suivies</a:t>
            </a:r>
          </a:p>
          <a:p>
            <a:pPr marL="0" indent="0" algn="ctr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par une assemblée. </a:t>
            </a:r>
          </a:p>
          <a:p>
            <a:pPr marL="0" indent="0" algn="ctr">
              <a:buFontTx/>
              <a:buNone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(rappel à l'ordre, règles sur l'adoption des motions, valorisation des conférenciers etc.)</a:t>
            </a:r>
          </a:p>
        </p:txBody>
      </p:sp>
      <p:pic>
        <p:nvPicPr>
          <p:cNvPr id="35847" name="Picture 7" descr="D:\Club Officer Training\Up to Date\gav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32338"/>
            <a:ext cx="2125663" cy="212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846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utoUpdateAnimBg="0"/>
      <p:bldP spid="35843" grpId="0" build="p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fr-FR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REUNIONS</a:t>
            </a:r>
            <a:br>
              <a:rPr lang="fr-FR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7772400" cy="12192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sz="32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Gérer les interactions du groupe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85800" y="2590800"/>
            <a:ext cx="7772400" cy="3962400"/>
          </a:xfrm>
        </p:spPr>
        <p:txBody>
          <a:bodyPr/>
          <a:lstStyle/>
          <a:p>
            <a:pPr lvl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Pendant que le président dirige la réunion, il arrive que les conflits aient lieu. </a:t>
            </a:r>
          </a:p>
          <a:p>
            <a:pPr lvl="1">
              <a:lnSpc>
                <a:spcPct val="90000"/>
              </a:lnSpc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président représente l'autorité aux réunions et doit savoir comment gérer ce genre d'interactions. </a:t>
            </a:r>
          </a:p>
        </p:txBody>
      </p:sp>
      <p:pic>
        <p:nvPicPr>
          <p:cNvPr id="32773" name="Picture 7" descr="D:\Club Officer Training\Up to Date\manag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0363"/>
            <a:ext cx="2057400" cy="141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32070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8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 autoUpdateAnimBg="0" advAuto="1000"/>
      <p:bldP spid="36868" grpId="0" build="p" bldLvl="2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5" descr="C:\Documents and Settings\jcella\Application Data\Microsoft\Media Catalog\Downloaded Clips\cl76\j029570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95900"/>
            <a:ext cx="2005013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3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627866"/>
            <a:ext cx="8534400" cy="1563134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Classement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documents</a:t>
            </a:r>
          </a:p>
          <a:p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L’éfficacté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l’exactitude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sont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indispensables pour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maintenir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un club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productif,à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l’heure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actuelle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l’avenir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335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bldLvl="2" autoUpdateAnimBg="0" advAuto="100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52400" y="1676400"/>
            <a:ext cx="8839200" cy="914400"/>
          </a:xfrm>
        </p:spPr>
        <p:txBody>
          <a:bodyPr>
            <a:normAutofit fontScale="92500"/>
          </a:bodyPr>
          <a:lstStyle/>
          <a:p>
            <a:r>
              <a:rPr lang="en-US" sz="3200">
                <a:solidFill>
                  <a:srgbClr val="808080"/>
                </a:solidFill>
                <a:latin typeface="Arial" charset="0"/>
                <a:ea typeface="MS PGothic" charset="0"/>
                <a:sym typeface="Arial" charset="0"/>
              </a:rPr>
              <a:t>Discuter des méthodes pour garder les archives</a:t>
            </a:r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52400" y="2514600"/>
            <a:ext cx="8534400" cy="2133600"/>
          </a:xfrm>
        </p:spPr>
        <p:txBody>
          <a:bodyPr/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 la fin de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dossiers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seront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remis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aux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qui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prennent</a:t>
            </a:r>
            <a:r>
              <a:rPr lang="en-US" sz="3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la </a:t>
            </a:r>
            <a:r>
              <a:rPr lang="en-US" sz="3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relève</a:t>
            </a:r>
            <a:endParaRPr lang="en-US" sz="32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349250" lvl="1" indent="0">
              <a:buNone/>
            </a:pP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maintien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ininterrompu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dossiers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garantit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une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passation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pouvoirs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harmonieuse</a:t>
            </a:r>
            <a:r>
              <a:rPr lang="en-US" sz="28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</p:txBody>
      </p:sp>
      <p:pic>
        <p:nvPicPr>
          <p:cNvPr id="80901" name="Picture 5" descr="C:\Documents and Settings\jcella\Application Data\Microsoft\Media Catalog\Downloaded Clips\cl76\j0295743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343400"/>
            <a:ext cx="316071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02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3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build="p" autoUpdateAnimBg="0" advAuto="0"/>
      <p:bldP spid="56324" grpId="0" build="p" bldLvl="3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REPRESENTATION</a:t>
            </a: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</a:t>
            </a:r>
            <a:r>
              <a:rPr lang="fr-FR" b="1" dirty="0">
                <a:solidFill>
                  <a:srgbClr val="FFFF00"/>
                </a:solidFill>
              </a:rPr>
              <a:t>                                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362950" cy="3700463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pPr>
              <a:buFont typeface="Wingdings" charset="0"/>
              <a:buNone/>
            </a:pPr>
            <a:r>
              <a:rPr lang="fr-FR" sz="1800" dirty="0"/>
              <a:t>LE LIONS : reconnu comme ONG (Organisation Non Gouvernementale)</a:t>
            </a:r>
          </a:p>
          <a:p>
            <a:pPr>
              <a:buFont typeface="Wingdings" charset="0"/>
              <a:buNone/>
            </a:pPr>
            <a:r>
              <a:rPr lang="fr-FR" sz="1800" dirty="0"/>
              <a:t>LE LIONS a un Représentant Consultatif à </a:t>
            </a:r>
            <a:r>
              <a:rPr lang="fr-FR" sz="1800" dirty="0" smtClean="0"/>
              <a:t>:</a:t>
            </a:r>
            <a:endParaRPr lang="fr-FR" sz="1800" dirty="0"/>
          </a:p>
          <a:p>
            <a:pPr>
              <a:buFont typeface="Wingdings" charset="0"/>
              <a:buNone/>
            </a:pPr>
            <a:r>
              <a:rPr lang="fr-FR" sz="1800" dirty="0"/>
              <a:t>     </a:t>
            </a:r>
            <a:r>
              <a:rPr lang="fr-FR" sz="1800" dirty="0" smtClean="0"/>
              <a:t> - </a:t>
            </a:r>
            <a:r>
              <a:rPr lang="fr-FR" sz="1800" dirty="0"/>
              <a:t>L</a:t>
            </a:r>
            <a:r>
              <a:rPr lang="ja-JP" altLang="fr-FR" sz="1800" dirty="0"/>
              <a:t>’</a:t>
            </a:r>
            <a:r>
              <a:rPr lang="fr-FR" sz="1800" dirty="0"/>
              <a:t>ONU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</a:t>
            </a:r>
            <a:r>
              <a:rPr lang="fr-FR" sz="1800" dirty="0" smtClean="0"/>
              <a:t>L</a:t>
            </a:r>
            <a:r>
              <a:rPr lang="ja-JP" altLang="fr-FR" sz="1800" dirty="0" smtClean="0"/>
              <a:t>‘</a:t>
            </a:r>
            <a:r>
              <a:rPr lang="fr-FR" sz="1800" dirty="0" smtClean="0"/>
              <a:t>UNESCO</a:t>
            </a:r>
            <a:endParaRPr lang="fr-FR" sz="1800" dirty="0"/>
          </a:p>
          <a:p>
            <a:pPr>
              <a:buFont typeface="Wingdings" charset="0"/>
              <a:buNone/>
            </a:pPr>
            <a:r>
              <a:rPr lang="fr-FR" sz="1800" dirty="0"/>
              <a:t>      - L</a:t>
            </a:r>
            <a:r>
              <a:rPr lang="ja-JP" altLang="fr-FR" sz="1800" dirty="0"/>
              <a:t>’</a:t>
            </a:r>
            <a:r>
              <a:rPr lang="fr-FR" sz="1800" dirty="0"/>
              <a:t>UNICEF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L</a:t>
            </a:r>
            <a:r>
              <a:rPr lang="ja-JP" altLang="fr-FR" sz="1800" dirty="0"/>
              <a:t>’</a:t>
            </a:r>
            <a:r>
              <a:rPr lang="fr-FR" sz="1800" dirty="0"/>
              <a:t>OMS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La FAO</a:t>
            </a:r>
          </a:p>
          <a:p>
            <a:pPr>
              <a:buFont typeface="Wingdings" charset="0"/>
              <a:buNone/>
            </a:pPr>
            <a:r>
              <a:rPr lang="fr-FR" sz="1800" dirty="0"/>
              <a:t>      - Le CONSEIL DE L</a:t>
            </a:r>
            <a:r>
              <a:rPr lang="ja-JP" altLang="fr-FR" sz="1800" dirty="0"/>
              <a:t>’</a:t>
            </a:r>
            <a:r>
              <a:rPr lang="fr-FR" sz="1800" dirty="0"/>
              <a:t>EUROPE    </a:t>
            </a:r>
          </a:p>
        </p:txBody>
      </p:sp>
    </p:spTree>
    <p:extLst>
      <p:ext uri="{BB962C8B-B14F-4D97-AF65-F5344CB8AC3E}">
        <p14:creationId xmlns:p14="http://schemas.microsoft.com/office/powerpoint/2010/main" val="180489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ORGANISATION</a:t>
            </a:r>
            <a:b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OFFICIELS DU CLUB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05000"/>
            <a:ext cx="7772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aide le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trésorier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accomplir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certaines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tâches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précises. </a:t>
            </a: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152400" y="3048000"/>
            <a:ext cx="86868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>
              <a:spcBef>
                <a:spcPct val="20000"/>
              </a:spcBef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L'une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tâches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les plus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importantes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est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l'établissement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deux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comptes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bancaires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avant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préparation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des budgets.</a:t>
            </a:r>
          </a:p>
        </p:txBody>
      </p:sp>
      <p:pic>
        <p:nvPicPr>
          <p:cNvPr id="81925" name="Picture 6" descr="C:\Documents and Settings\jcella\Application Data\Microsoft\Media Catalog\Downloaded Clips\cl24\j009033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191000"/>
            <a:ext cx="2716213" cy="244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2453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 bldLvl="2" autoUpdateAnimBg="0" advAuto="1000"/>
      <p:bldP spid="14341" grpId="0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04800" y="1828800"/>
            <a:ext cx="8610600" cy="1295400"/>
          </a:xfrm>
        </p:spPr>
        <p:txBody>
          <a:bodyPr>
            <a:normAutofit lnSpcReduction="10000"/>
          </a:bodyPr>
          <a:lstStyle/>
          <a:p>
            <a:pPr>
              <a:buFontTx/>
              <a:buNone/>
            </a:pPr>
            <a:r>
              <a:rPr lang="en-US" sz="280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Il est nécessaire d'établir deux comptes bancaires pour séparer les fonds administratifs des fonds destinés aux oeuvres sociales.</a:t>
            </a:r>
          </a:p>
        </p:txBody>
      </p:sp>
      <p:sp>
        <p:nvSpPr>
          <p:cNvPr id="82949" name="Rectangle 5"/>
          <p:cNvSpPr>
            <a:spLocks noChangeArrowheads="1"/>
          </p:cNvSpPr>
          <p:nvPr/>
        </p:nvSpPr>
        <p:spPr bwMode="auto">
          <a:xfrm>
            <a:off x="152400" y="3200400"/>
            <a:ext cx="8763000" cy="1338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5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Le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compte</a:t>
            </a:r>
            <a:r>
              <a:rPr lang="en-US" i="1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administratif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permet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sauvegarder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cotisations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club,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amendes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et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autres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fonds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internes</a:t>
            </a:r>
          </a:p>
          <a:p>
            <a:pPr marL="793750" lvl="1" indent="-336550">
              <a:spcBef>
                <a:spcPct val="50000"/>
              </a:spcBef>
              <a:buFontTx/>
              <a:buChar char="–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Le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compte</a:t>
            </a:r>
            <a:r>
              <a:rPr lang="en-US" i="1" dirty="0">
                <a:solidFill>
                  <a:srgbClr val="FF0000"/>
                </a:solidFill>
                <a:sym typeface="Arial" charset="0"/>
              </a:rPr>
              <a:t> des </a:t>
            </a:r>
            <a:r>
              <a:rPr lang="en-US" i="1" dirty="0" err="1">
                <a:solidFill>
                  <a:srgbClr val="FF0000"/>
                </a:solidFill>
                <a:sym typeface="Arial" charset="0"/>
              </a:rPr>
              <a:t>activités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contient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fonds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collectés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du grand public et ne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peut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pas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être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utilisé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pour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dépenses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administratives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.</a:t>
            </a:r>
          </a:p>
        </p:txBody>
      </p:sp>
      <p:pic>
        <p:nvPicPr>
          <p:cNvPr id="2" name="Picture 6" descr="C:\Documents and Settings\jcella\Application Data\Microsoft\Media Catalog\Downloaded Clips\cl24\j009033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257800"/>
            <a:ext cx="1573213" cy="141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0" name="Picture 7" descr="C:\Documents and Settings\jcella\Application Data\Microsoft\Media Catalog\Downloaded Clips\cl24\j0090171.wm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5257800"/>
            <a:ext cx="2052638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91121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 bldLvl="2" autoUpdateAnimBg="0" advAuto="1000"/>
      <p:bldP spid="82949" grpId="0" build="p" bldLvl="2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6" descr="C:\Documents and Settings\jcella\Application Data\Microsoft\Media Catalog\Downloaded Clips\cl76\j0295740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013325"/>
            <a:ext cx="1397000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77724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Au moment d'aider le trésorier à préparer les budgets :</a:t>
            </a:r>
          </a:p>
        </p:txBody>
      </p:sp>
      <p:sp>
        <p:nvSpPr>
          <p:cNvPr id="62468" name="Rectangle 4"/>
          <p:cNvSpPr>
            <a:spLocks noChangeArrowheads="1"/>
          </p:cNvSpPr>
          <p:nvPr/>
        </p:nvSpPr>
        <p:spPr bwMode="auto">
          <a:xfrm>
            <a:off x="533400" y="3124200"/>
            <a:ext cx="8382000" cy="154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850900" lvl="1" indent="-39370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000000"/>
                </a:solidFill>
                <a:sym typeface="Arial" charset="0"/>
              </a:rPr>
              <a:t>Prévoir les dépenses et le revenu</a:t>
            </a:r>
          </a:p>
          <a:p>
            <a:pPr marL="850900" lvl="1" indent="-39370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000000"/>
                </a:solidFill>
                <a:sym typeface="Arial" charset="0"/>
              </a:rPr>
              <a:t>Etablir la priorité des dépenses nécessaires</a:t>
            </a:r>
          </a:p>
          <a:p>
            <a:pPr marL="850900" lvl="1" indent="-393700">
              <a:spcBef>
                <a:spcPct val="20000"/>
              </a:spcBef>
              <a:buFontTx/>
              <a:buChar char="–"/>
            </a:pPr>
            <a:r>
              <a:rPr lang="en-US" sz="2800">
                <a:solidFill>
                  <a:srgbClr val="000000"/>
                </a:solidFill>
                <a:sym typeface="Arial" charset="0"/>
              </a:rPr>
              <a:t>Surveiller les dépenses pendant toute l'année</a:t>
            </a:r>
          </a:p>
        </p:txBody>
      </p:sp>
    </p:spTree>
    <p:extLst>
      <p:ext uri="{BB962C8B-B14F-4D97-AF65-F5344CB8AC3E}">
        <p14:creationId xmlns:p14="http://schemas.microsoft.com/office/powerpoint/2010/main" val="3975815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46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 build="p" bldLvl="2" autoUpdateAnimBg="0" advAuto="1000"/>
      <p:bldP spid="62468" grpId="0" build="p" bldLvl="2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ORGANISATION</a:t>
            </a:r>
            <a:endParaRPr 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133600"/>
            <a:ext cx="8229600" cy="1295400"/>
          </a:xfrm>
        </p:spPr>
        <p:txBody>
          <a:bodyPr/>
          <a:lstStyle/>
          <a:p>
            <a:pPr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Au moment de travailler avec le trésorier et le secrétaire, il faut se rappeler de :</a:t>
            </a: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457200" y="3200400"/>
            <a:ext cx="8229600" cy="2597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Se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réunir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avant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 début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l'année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Rester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en contact pendant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toute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l'année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Demander aux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présenter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brefs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rapports aux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réunions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lvl="2">
              <a:spcBef>
                <a:spcPct val="20000"/>
              </a:spcBef>
            </a:pPr>
            <a:r>
              <a:rPr lang="en-US" dirty="0">
                <a:solidFill>
                  <a:srgbClr val="FF0000"/>
                </a:solidFill>
                <a:sym typeface="Arial" charset="0"/>
              </a:rPr>
              <a:t>Les </a:t>
            </a:r>
            <a:r>
              <a:rPr lang="en-US" dirty="0" err="1">
                <a:solidFill>
                  <a:srgbClr val="FF0000"/>
                </a:solidFill>
                <a:sym typeface="Arial" charset="0"/>
              </a:rPr>
              <a:t>membres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Arial" charset="0"/>
              </a:rPr>
              <a:t>aiment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Arial" charset="0"/>
              </a:rPr>
              <a:t>être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Arial" charset="0"/>
              </a:rPr>
              <a:t>tenus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au courant de </a:t>
            </a:r>
            <a:r>
              <a:rPr lang="en-US" dirty="0" err="1">
                <a:solidFill>
                  <a:srgbClr val="FF0000"/>
                </a:solidFill>
                <a:sym typeface="Arial" charset="0"/>
              </a:rPr>
              <a:t>leurs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sym typeface="Arial" charset="0"/>
              </a:rPr>
              <a:t>réalisations</a:t>
            </a:r>
            <a:r>
              <a:rPr lang="en-US" dirty="0">
                <a:solidFill>
                  <a:srgbClr val="FF0000"/>
                </a:solidFill>
                <a:sym typeface="Arial" charset="0"/>
              </a:rPr>
              <a:t> et de la situation du club</a:t>
            </a:r>
          </a:p>
        </p:txBody>
      </p:sp>
    </p:spTree>
    <p:extLst>
      <p:ext uri="{BB962C8B-B14F-4D97-AF65-F5344CB8AC3E}">
        <p14:creationId xmlns:p14="http://schemas.microsoft.com/office/powerpoint/2010/main" val="31906260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3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5" grpId="0" build="p" bldLvl="3" autoUpdateAnimBg="0" advAuto="1000"/>
      <p:bldP spid="13316" grpId="0" build="p" bldLvl="3" autoUpdateAnimBg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COMMUNICATION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362200"/>
            <a:ext cx="7315200" cy="3581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La communication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très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importante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pour la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réussite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club</a:t>
            </a:r>
          </a:p>
        </p:txBody>
      </p:sp>
      <p:pic>
        <p:nvPicPr>
          <p:cNvPr id="93188" name="Picture 5" descr="C:\Documents and Settings\jcella\Application Data\Microsoft\Media Catalog\Downloaded Clips\cl76\j0295722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0" y="3733800"/>
            <a:ext cx="2817813" cy="290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20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 bldLvl="2" autoUpdateAnimBg="0" advAuto="100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Communication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828800"/>
            <a:ext cx="8001000" cy="2764122"/>
          </a:xfrm>
        </p:spPr>
        <p:txBody>
          <a:bodyPr>
            <a:normAutofit fontScale="62500" lnSpcReduction="20000"/>
          </a:bodyPr>
          <a:lstStyle/>
          <a:p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 </a:t>
            </a:r>
            <a:r>
              <a:rPr lang="en-US" sz="45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</a:t>
            </a:r>
            <a:r>
              <a:rPr lang="en-US" sz="45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4500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efficace</a:t>
            </a:r>
            <a:r>
              <a:rPr lang="en-US" sz="45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doit</a:t>
            </a:r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rester</a:t>
            </a:r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courant des </a:t>
            </a:r>
            <a:r>
              <a:rPr lang="en-US" sz="45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actualités</a:t>
            </a:r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</a:t>
            </a:r>
            <a:r>
              <a:rPr lang="en-US" sz="45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renseignements</a:t>
            </a:r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sur</a:t>
            </a:r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45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activités</a:t>
            </a:r>
            <a:r>
              <a:rPr lang="en-US" sz="45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4500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 son club</a:t>
            </a:r>
          </a:p>
          <a:p>
            <a:r>
              <a:rPr lang="en-US" sz="4500" dirty="0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Un 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club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où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il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n'y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a pas de communication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efficace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aura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probablement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plus de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membres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mécontents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qui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n'ont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pas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l'impression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de faire </a:t>
            </a:r>
            <a:r>
              <a:rPr lang="en-US" sz="45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partie</a:t>
            </a:r>
            <a:r>
              <a:rPr lang="en-US" sz="45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du club.</a:t>
            </a:r>
          </a:p>
          <a:p>
            <a:endParaRPr lang="en-US" sz="45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94213" name="Picture 7" descr="C:\Documents and Settings\jcella\Application Data\Microsoft\Media Catalog\Downloaded Clips\cl7\bd19888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7013"/>
            <a:ext cx="2592388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41726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92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203" grpId="0" build="p" bldLvl="2" autoUpdateAnimBg="0" advAuto="100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6" descr="C:\Documents and Settings\jcella\Application Data\Microsoft\Media Catalog\Downloaded Clips\cl7\bd19894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6541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Communication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52600"/>
            <a:ext cx="8229600" cy="3352800"/>
          </a:xfrm>
        </p:spPr>
        <p:txBody>
          <a:bodyPr>
            <a:normAutofit/>
          </a:bodyPr>
          <a:lstStyle/>
          <a:p>
            <a:pPr>
              <a:spcBef>
                <a:spcPct val="20000"/>
              </a:spcBef>
            </a:pP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Tenir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courant des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actualités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, situations </a:t>
            </a:r>
            <a:r>
              <a:rPr lang="en-US" sz="22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particulières</a:t>
            </a:r>
            <a:r>
              <a:rPr lang="en-US" sz="22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etc. </a:t>
            </a:r>
            <a:endParaRPr lang="en-US" sz="2200" dirty="0" smtClean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>
              <a:spcBef>
                <a:spcPct val="20000"/>
              </a:spcBef>
            </a:pP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Répondre</a:t>
            </a:r>
            <a:r>
              <a:rPr lang="en-US" sz="2200" dirty="0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aux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lettres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courriels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, messages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téléphoniques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et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télécopies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rapidement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et de </a:t>
            </a:r>
            <a:r>
              <a:rPr lang="en-US" sz="2200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manière</a:t>
            </a:r>
            <a:r>
              <a:rPr lang="en-US" sz="2200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sz="2200" dirty="0" err="1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professionnelle</a:t>
            </a:r>
            <a:endParaRPr lang="en-US" sz="2200" dirty="0" smtClean="0">
              <a:solidFill>
                <a:srgbClr val="000000"/>
              </a:solidFill>
              <a:latin typeface="Arial"/>
              <a:cs typeface="Arial"/>
              <a:sym typeface="Arial" charset="0"/>
            </a:endParaRP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dirty="0" smtClean="0">
              <a:solidFill>
                <a:srgbClr val="000000"/>
              </a:solidFill>
              <a:latin typeface="Arial"/>
              <a:cs typeface="Arial"/>
              <a:sym typeface="Arial" charset="0"/>
            </a:endParaRPr>
          </a:p>
          <a:p>
            <a:pPr marL="349250" lvl="1" indent="0">
              <a:lnSpc>
                <a:spcPct val="90000"/>
              </a:lnSpc>
              <a:spcBef>
                <a:spcPct val="20000"/>
              </a:spcBef>
              <a:buNone/>
            </a:pPr>
            <a:r>
              <a:rPr lang="en-US" dirty="0" smtClean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Le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secrétaire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l'interlocuteur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du club ;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alors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que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le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peut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répondre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en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personne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aux communications,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recommandé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déléguer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pour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que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réponses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soient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 plus </a:t>
            </a:r>
            <a:r>
              <a:rPr lang="en-US" dirty="0" err="1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rapides</a:t>
            </a:r>
            <a:r>
              <a:rPr lang="en-US" dirty="0">
                <a:solidFill>
                  <a:srgbClr val="000000"/>
                </a:solidFill>
                <a:latin typeface="Arial"/>
                <a:cs typeface="Arial"/>
                <a:sym typeface="Arial" charset="0"/>
              </a:rPr>
              <a:t>. </a:t>
            </a:r>
          </a:p>
          <a:p>
            <a:pPr marL="635000" lvl="1" indent="-288925">
              <a:lnSpc>
                <a:spcPct val="90000"/>
              </a:lnSpc>
            </a:pPr>
            <a:endParaRPr lang="en-US" dirty="0" smtClean="0">
              <a:solidFill>
                <a:srgbClr val="000000"/>
              </a:solidFill>
              <a:latin typeface="Arial"/>
              <a:ea typeface="MS PGothic" charset="0"/>
              <a:cs typeface="Arial"/>
              <a:sym typeface="Arial" charset="0"/>
            </a:endParaRPr>
          </a:p>
          <a:p>
            <a:pPr marL="635000" lvl="1" indent="-288925">
              <a:lnSpc>
                <a:spcPct val="90000"/>
              </a:lnSpc>
            </a:pP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080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bldLvl="3" autoUpdateAnimBg="0" advAuto="100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Formation des </a:t>
            </a:r>
            <a:r>
              <a:rPr lang="en-US" sz="4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membres</a:t>
            </a:r>
            <a:endParaRPr lang="en-US" sz="4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46680" y="2503570"/>
            <a:ext cx="8001000" cy="31242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peut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conseiller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membres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du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club,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motiver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les aider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résoudre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dirty="0" err="1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problémes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  <a:endParaRPr lang="en-US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102404" name="Picture 4" descr="C:\Documents and Settings\jcella\Application Data\Microsoft\Media Catalog\Downloaded Clips\cl7\bd19908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191000"/>
            <a:ext cx="25463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504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3" autoUpdateAnimBg="0" advAuto="100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Formation des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Responsables</a:t>
            </a:r>
            <a:endParaRPr lang="fr-FR" sz="44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87610" y="2154973"/>
            <a:ext cx="8042276" cy="4343400"/>
          </a:xfrm>
        </p:spPr>
        <p:txBody>
          <a:bodyPr/>
          <a:lstStyle/>
          <a:p>
            <a:r>
              <a:rPr lang="fr-FR" dirty="0" smtClean="0"/>
              <a:t>Former les présidents de commission</a:t>
            </a:r>
          </a:p>
          <a:p>
            <a:r>
              <a:rPr lang="fr-FR" dirty="0" smtClean="0"/>
              <a:t>Faire participer les membres</a:t>
            </a:r>
          </a:p>
          <a:p>
            <a:r>
              <a:rPr lang="fr-FR" dirty="0" smtClean="0"/>
              <a:t>Encourager les membres à assister aux séances de formation ( réunions du district)</a:t>
            </a:r>
          </a:p>
          <a:p>
            <a:r>
              <a:rPr lang="fr-FR" dirty="0" smtClean="0"/>
              <a:t>Les renseigner sur les différentes ressources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58927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Ressources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752600"/>
            <a:ext cx="8991600" cy="16764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 président de club n'est pas seul dans sa fonction. </a:t>
            </a:r>
          </a:p>
        </p:txBody>
      </p:sp>
      <p:pic>
        <p:nvPicPr>
          <p:cNvPr id="111620" name="Picture 4" descr="C:\Documents and Settings\jcella\Application Data\Microsoft\Media Catalog\Downloaded Clips\cl7\bd19890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789488"/>
            <a:ext cx="2335213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533400" y="2819400"/>
            <a:ext cx="792480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SzPct val="100000"/>
            </a:pPr>
            <a:r>
              <a:rPr lang="en-US" sz="3200">
                <a:solidFill>
                  <a:srgbClr val="000000"/>
                </a:solidFill>
                <a:sym typeface="Arial" charset="0"/>
              </a:rPr>
              <a:t>De nombreuses ressources existent pour aider le président de club avant sa prise de fonction et pendant son mandat.</a:t>
            </a:r>
          </a:p>
        </p:txBody>
      </p:sp>
    </p:spTree>
    <p:extLst>
      <p:ext uri="{BB962C8B-B14F-4D97-AF65-F5344CB8AC3E}">
        <p14:creationId xmlns:p14="http://schemas.microsoft.com/office/powerpoint/2010/main" val="3090182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build="p" bldLvl="3" autoUpdateAnimBg="0" advAuto="1000"/>
      <p:bldP spid="58373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ORGANIGRAMME</a:t>
            </a:r>
            <a:endParaRPr lang="fr-FR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4" name="Espace réservé du conten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8547812"/>
              </p:ext>
            </p:extLst>
          </p:nvPr>
        </p:nvGraphicFramePr>
        <p:xfrm>
          <a:off x="549275" y="1600201"/>
          <a:ext cx="8042276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5631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/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277232"/>
            <a:ext cx="8153400" cy="9906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sont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des sources d</a:t>
            </a:r>
            <a:r>
              <a:rPr lang="ja-JP" alt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’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aide</a:t>
            </a: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419100" y="1925642"/>
            <a:ext cx="82296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36600" lvl="1" indent="-279400">
              <a:spcBef>
                <a:spcPct val="20000"/>
              </a:spcBef>
              <a:buFontTx/>
              <a:buChar char="–"/>
            </a:pP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Les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présidents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Région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et de Zone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peuvent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aider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répondre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aux questions et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résoudre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problèmes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qui se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posent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pendant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votre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année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  <a:p>
            <a:pPr marL="736600" lvl="1" indent="-279400">
              <a:spcBef>
                <a:spcPct val="20000"/>
              </a:spcBef>
              <a:buFontTx/>
              <a:buChar char="–"/>
            </a:pP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Les past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club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peuvent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offrir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conseils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basés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leur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expérience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  <a:p>
            <a:pPr marL="736600" lvl="1" indent="-279400">
              <a:spcBef>
                <a:spcPct val="20000"/>
              </a:spcBef>
              <a:buFontTx/>
              <a:buChar char="–"/>
            </a:pPr>
            <a:r>
              <a:rPr lang="en-US" sz="2600" dirty="0">
                <a:solidFill>
                  <a:srgbClr val="000000"/>
                </a:solidFill>
                <a:sym typeface="Arial" charset="0"/>
              </a:rPr>
              <a:t>Les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visites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aux clubs de la part du 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gouverneur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district et du vice-</a:t>
            </a:r>
            <a:r>
              <a:rPr lang="en-US" sz="2600" b="1" dirty="0" err="1">
                <a:solidFill>
                  <a:srgbClr val="000000"/>
                </a:solidFill>
                <a:sym typeface="Arial" charset="0"/>
              </a:rPr>
              <a:t>gouverneur</a:t>
            </a:r>
            <a:r>
              <a:rPr lang="en-US" sz="2600" b="1" dirty="0">
                <a:solidFill>
                  <a:srgbClr val="000000"/>
                </a:solidFill>
                <a:sym typeface="Arial" charset="0"/>
              </a:rPr>
              <a:t> de district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vous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donnent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l'occasion</a:t>
            </a:r>
            <a:r>
              <a:rPr lang="en-US" sz="2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sym typeface="Arial" charset="0"/>
              </a:rPr>
              <a:t>d'apprendre</a:t>
            </a:r>
            <a:endParaRPr lang="en-US" sz="2600" dirty="0">
              <a:solidFill>
                <a:srgbClr val="000000"/>
              </a:solidFill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53940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2275" grpId="0" build="p" bldLvl="3" autoUpdateAnimBg="0" advAuto="1000"/>
      <p:bldP spid="182276" grpId="0" build="p" bldLvl="3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 algn="ctr" rtl="0">
              <a:spcBef>
                <a:spcPct val="0"/>
              </a:spcBef>
            </a:pPr>
            <a: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r>
              <a:rPr lang="en-US" b="1" dirty="0" smtClean="0">
                <a:ln w="1905"/>
                <a:solidFill>
                  <a:srgbClr val="FF522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Arial" charset="0"/>
                <a:hlinkClick r:id="rId2"/>
              </a:rPr>
              <a:t>Texte Standard de la Constitution et des Statuts de Lions Club (LA-2)</a:t>
            </a:r>
            <a:r>
              <a:rPr lang="en-US" b="1" dirty="0" smtClean="0">
                <a:ln w="1905"/>
                <a:solidFill>
                  <a:srgbClr val="FF522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Arial" charset="0"/>
              </a:rPr>
              <a:t/>
            </a:r>
            <a:br>
              <a:rPr lang="en-US" b="1" dirty="0" smtClean="0">
                <a:ln w="1905"/>
                <a:solidFill>
                  <a:srgbClr val="FF5227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sym typeface="Arial" charset="0"/>
              </a:rPr>
            </a:br>
            <a:endParaRPr lang="fr-FR" b="1" dirty="0">
              <a:ln w="1905"/>
              <a:solidFill>
                <a:srgbClr val="FF5227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18130" y="1905103"/>
            <a:ext cx="4754731" cy="4038498"/>
          </a:xfrm>
        </p:spPr>
        <p:txBody>
          <a:bodyPr>
            <a:normAutofit/>
          </a:bodyPr>
          <a:lstStyle/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Décrit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la structure, les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fonctions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responsabilitiés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des Lions clubs et des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de club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Disponible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le site Internet du Lions Clubs International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Mis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jour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tous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ans</a:t>
            </a:r>
            <a:endParaRPr lang="fr-FR" sz="2400" dirty="0"/>
          </a:p>
        </p:txBody>
      </p:sp>
      <p:pic>
        <p:nvPicPr>
          <p:cNvPr id="5" name="Espace réservé du contenu 4" descr="la2.pdf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9474" r="-4947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6801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840367" y="481775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/>
            </a:r>
            <a:b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Site du lions club international</a:t>
            </a:r>
            <a: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/>
            </a:r>
            <a:br>
              <a:rPr 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2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95300" y="1624775"/>
            <a:ext cx="8191500" cy="2973990"/>
          </a:xfrm>
        </p:spPr>
        <p:txBody>
          <a:bodyPr>
            <a:normAutofit/>
          </a:bodyPr>
          <a:lstStyle/>
          <a:p>
            <a:pPr marL="457200" lvl="1" indent="0">
              <a:spcBef>
                <a:spcPct val="20000"/>
              </a:spcBef>
              <a:buNone/>
            </a:pPr>
            <a:r>
              <a:rPr lang="en-US" sz="3200" dirty="0" err="1">
                <a:solidFill>
                  <a:srgbClr val="FF5227"/>
                </a:solidFill>
                <a:sym typeface="Arial" charset="0"/>
              </a:rPr>
              <a:t>Outils</a:t>
            </a:r>
            <a:r>
              <a:rPr lang="en-US" sz="3200" dirty="0">
                <a:solidFill>
                  <a:srgbClr val="FF5227"/>
                </a:solidFill>
                <a:sym typeface="Arial" charset="0"/>
              </a:rPr>
              <a:t> indispensables pour les </a:t>
            </a:r>
            <a:r>
              <a:rPr lang="en-US" sz="3200" dirty="0" err="1">
                <a:solidFill>
                  <a:srgbClr val="FF5227"/>
                </a:solidFill>
                <a:sym typeface="Arial" charset="0"/>
              </a:rPr>
              <a:t>officiels</a:t>
            </a:r>
            <a:r>
              <a:rPr lang="en-US" sz="3200" dirty="0">
                <a:solidFill>
                  <a:srgbClr val="FF5227"/>
                </a:solidFill>
                <a:sym typeface="Arial" charset="0"/>
              </a:rPr>
              <a:t> de club</a:t>
            </a: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sym typeface="Arial" charset="0"/>
                <a:hlinkClick r:id="rId3"/>
              </a:rPr>
              <a:t>Centre de ressources pour les clubs</a:t>
            </a:r>
            <a:endParaRPr lang="en-US" dirty="0">
              <a:solidFill>
                <a:srgbClr val="FF0000"/>
              </a:solidFill>
              <a:sym typeface="Arial" charset="0"/>
            </a:endParaRP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FF0000"/>
                </a:solidFill>
                <a:sym typeface="Arial" charset="0"/>
                <a:hlinkClick r:id="rId4"/>
              </a:rPr>
              <a:t>Formation des responsables</a:t>
            </a:r>
            <a:endParaRPr lang="en-US" dirty="0">
              <a:solidFill>
                <a:srgbClr val="FF0000"/>
              </a:solidFill>
              <a:sym typeface="Arial" charset="0"/>
            </a:endParaRP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Informations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programmes</a:t>
            </a: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Fournitures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de club (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commandes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marL="1036638" lvl="2" indent="-231775">
              <a:spcBef>
                <a:spcPct val="20000"/>
              </a:spcBef>
              <a:buFontTx/>
              <a:buChar char="•"/>
            </a:pPr>
            <a:r>
              <a:rPr lang="en-US" dirty="0">
                <a:solidFill>
                  <a:srgbClr val="000000"/>
                </a:solidFill>
                <a:sym typeface="Arial" charset="0"/>
              </a:rPr>
              <a:t>Section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sur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rapports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d'effectif</a:t>
            </a:r>
            <a:endParaRPr lang="en-US" dirty="0">
              <a:solidFill>
                <a:srgbClr val="000000"/>
              </a:solidFill>
              <a:sym typeface="Arial" charset="0"/>
            </a:endParaRPr>
          </a:p>
          <a:p>
            <a:pPr marL="0" indent="0">
              <a:buNone/>
            </a:pPr>
            <a:endParaRPr lang="en-US" dirty="0" smtClean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953000"/>
            <a:ext cx="2062163" cy="1717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338312" y="5563306"/>
            <a:ext cx="234004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80000"/>
              </a:lnSpc>
              <a:buFont typeface="Wingdings" charset="0"/>
              <a:buNone/>
            </a:pPr>
            <a:r>
              <a:rPr lang="fr-FR" b="1" dirty="0">
                <a:solidFill>
                  <a:srgbClr val="FF0000"/>
                </a:solidFill>
                <a:hlinkClick r:id="rId6"/>
              </a:rPr>
              <a:t>www.lionsclubs.org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537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build="p" bldLvl="3" autoUpdateAnimBg="0" advAuto="100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LCIF </a:t>
            </a:r>
            <a:r>
              <a:rPr lang="fr-FR" dirty="0" smtClean="0"/>
              <a:t>(Fondation du Lions Club International)</a:t>
            </a:r>
            <a:endParaRPr lang="fr-FR" sz="3600" dirty="0" smtClean="0"/>
          </a:p>
          <a:p>
            <a:r>
              <a:rPr lang="fr-FR" dirty="0" smtClean="0"/>
              <a:t>Dons:                                                  - Membre bienfaiteur                             - Compagnon de </a:t>
            </a:r>
            <a:r>
              <a:rPr lang="fr-FR" dirty="0" err="1" smtClean="0"/>
              <a:t>Melvine</a:t>
            </a:r>
            <a:r>
              <a:rPr lang="fr-FR" dirty="0" smtClean="0"/>
              <a:t> Jones</a:t>
            </a:r>
          </a:p>
          <a:p>
            <a:r>
              <a:rPr lang="fr-FR" dirty="0" smtClean="0"/>
              <a:t>Subvention LCIF</a:t>
            </a:r>
          </a:p>
          <a:p>
            <a:endParaRPr lang="fr-FR" dirty="0" smtClean="0"/>
          </a:p>
        </p:txBody>
      </p:sp>
      <p:pic>
        <p:nvPicPr>
          <p:cNvPr id="5" name="Espace réservé du contenu 4" descr="DOSSIER LCIF 12 DEC 2011.pd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63" r="-125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542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33600"/>
            <a:ext cx="7772400" cy="4114800"/>
          </a:xfrm>
        </p:spPr>
        <p:txBody>
          <a:bodyPr/>
          <a:lstStyle/>
          <a:p>
            <a:pPr marL="349250" lvl="1" indent="0">
              <a:buNone/>
            </a:pPr>
            <a:r>
              <a:rPr lang="en-US" sz="4800" dirty="0" err="1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Actualités</a:t>
            </a:r>
            <a:r>
              <a:rPr lang="en-US" sz="4800" dirty="0" smtClean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:</a:t>
            </a:r>
          </a:p>
          <a:p>
            <a:pPr lvl="1"/>
            <a:endParaRPr lang="en-US" dirty="0">
              <a:solidFill>
                <a:srgbClr val="FF0000"/>
              </a:solidFill>
              <a:latin typeface="Arial" charset="0"/>
              <a:ea typeface="MS PGothic" charset="0"/>
              <a:sym typeface="Arial" charset="0"/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Magazines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Communiqué des Lions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Bulletin </a:t>
            </a:r>
            <a:r>
              <a:rPr lang="en-US" dirty="0" err="1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trimestriel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ea typeface="MS PGothic" charset="0"/>
                <a:sym typeface="Arial" charset="0"/>
              </a:rPr>
              <a:t> Lions</a:t>
            </a:r>
            <a:endParaRPr lang="en-US" dirty="0">
              <a:solidFill>
                <a:schemeClr val="tx1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pic>
        <p:nvPicPr>
          <p:cNvPr id="2" name="Image 1" descr="IMG_706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45" y="1845733"/>
            <a:ext cx="3218555" cy="440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080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5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 build="p" bldLvl="3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Resources </a:t>
            </a:r>
            <a:b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</a:b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 rot="10800000" flipV="1">
            <a:off x="1501859" y="4730159"/>
            <a:ext cx="7924800" cy="12993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>
                <a:solidFill>
                  <a:srgbClr val="FF5227"/>
                </a:solidFill>
                <a:latin typeface="Arial" charset="0"/>
                <a:ea typeface="MS PGothic" charset="0"/>
                <a:sym typeface="Arial" charset="0"/>
              </a:rPr>
              <a:t>Siège</a:t>
            </a:r>
            <a:r>
              <a:rPr lang="en-US" dirty="0">
                <a:solidFill>
                  <a:srgbClr val="FF5227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smtClean="0">
                <a:solidFill>
                  <a:srgbClr val="FF5227"/>
                </a:solidFill>
                <a:latin typeface="Arial" charset="0"/>
                <a:ea typeface="MS PGothic" charset="0"/>
                <a:sym typeface="Arial" charset="0"/>
              </a:rPr>
              <a:t>international</a:t>
            </a:r>
          </a:p>
          <a:p>
            <a:pPr marL="0" indent="0">
              <a:buNone/>
            </a:pPr>
            <a:r>
              <a:rPr lang="fr-FR" b="1" dirty="0" smtClean="0">
                <a:solidFill>
                  <a:srgbClr val="FF0000"/>
                </a:solidFill>
                <a:hlinkClick r:id="rId3"/>
              </a:rPr>
              <a:t>www.lionsclubs.org</a:t>
            </a:r>
            <a:endParaRPr lang="fr-FR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FF5227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0" indent="0">
              <a:buNone/>
            </a:pPr>
            <a:endParaRPr lang="en-US" dirty="0">
              <a:solidFill>
                <a:srgbClr val="FF5227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228600" y="1524000"/>
            <a:ext cx="8458200" cy="2382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1255713" lvl="2" indent="-290513">
              <a:spcBef>
                <a:spcPct val="20000"/>
              </a:spcBef>
              <a:buFontTx/>
              <a:buChar char="•"/>
            </a:pPr>
            <a:r>
              <a:rPr lang="en-US" sz="2400" dirty="0" err="1" smtClean="0">
                <a:solidFill>
                  <a:srgbClr val="000000"/>
                </a:solidFill>
                <a:sym typeface="Arial" charset="0"/>
              </a:rPr>
              <a:t>Familiarisez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-vous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avec la structure et le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fonctionnement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du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siège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international </a:t>
            </a:r>
          </a:p>
          <a:p>
            <a:pPr marL="1255713" lvl="2" indent="-290513">
              <a:spcBef>
                <a:spcPct val="20000"/>
              </a:spcBef>
              <a:buFontTx/>
              <a:buChar char="•"/>
            </a:pPr>
            <a:r>
              <a:rPr lang="en-US" sz="2400" dirty="0">
                <a:solidFill>
                  <a:srgbClr val="000000"/>
                </a:solidFill>
                <a:sym typeface="Arial" charset="0"/>
              </a:rPr>
              <a:t>Le magazine LION et le site Internet du Lions Clubs International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donne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numéros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pour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prendre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contact avec des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interlocuteurs</a:t>
            </a:r>
            <a:r>
              <a:rPr lang="en-US" sz="24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sym typeface="Arial" charset="0"/>
              </a:rPr>
              <a:t>particuliers</a:t>
            </a:r>
            <a:endParaRPr lang="en-US" sz="2400" dirty="0">
              <a:solidFill>
                <a:srgbClr val="000000"/>
              </a:solidFill>
              <a:sym typeface="Arial" charset="0"/>
            </a:endParaRPr>
          </a:p>
        </p:txBody>
      </p:sp>
      <p:pic>
        <p:nvPicPr>
          <p:cNvPr id="1187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0406" y="3906191"/>
            <a:ext cx="2965216" cy="26481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0234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699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p" bldLvl="4" autoUpdateAnimBg="0" advAuto="1000"/>
      <p:bldP spid="18436" grpId="0" build="p" bldLvl="3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La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Planification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2438400"/>
            <a:ext cx="7315200" cy="3429000"/>
          </a:xfrm>
        </p:spPr>
        <p:txBody>
          <a:bodyPr/>
          <a:lstStyle/>
          <a:p>
            <a:pPr algn="ctr">
              <a:lnSpc>
                <a:spcPct val="90000"/>
              </a:lnSpc>
              <a:buFontTx/>
              <a:buNone/>
            </a:pPr>
            <a:r>
              <a:rPr lang="en-US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Une année productive commence par la planification.</a:t>
            </a:r>
          </a:p>
        </p:txBody>
      </p:sp>
      <p:pic>
        <p:nvPicPr>
          <p:cNvPr id="122884" name="Picture 7" descr="C:\Documents and Settings\jcella\Application Data\Microsoft\Media Catalog\Downloaded Clips\cl8\bd20165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587750"/>
            <a:ext cx="39624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151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3" grpId="0" build="p" bldLvl="3" autoUpdateAnimBg="0" advAuto="100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PLANIFICATION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828800"/>
            <a:ext cx="8610600" cy="1295400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Avant de commencer son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mandat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, le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de club </a:t>
            </a:r>
            <a:r>
              <a:rPr lang="en-US" dirty="0" err="1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doit</a:t>
            </a:r>
            <a:r>
              <a:rPr lang="en-US" dirty="0">
                <a:solidFill>
                  <a:srgbClr val="FF0000"/>
                </a:solidFill>
                <a:latin typeface="Arial" charset="0"/>
                <a:ea typeface="MS PGothic" charset="0"/>
                <a:sym typeface="Arial" charset="0"/>
              </a:rPr>
              <a:t> : </a:t>
            </a:r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381000" y="2457623"/>
            <a:ext cx="83058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Comprendre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qui motive les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membres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leurs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besoins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Etudier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 Manuel des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club</a:t>
            </a:r>
          </a:p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Etudier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la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manière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tenir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réunions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efficaces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bien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organisées</a:t>
            </a:r>
            <a:endParaRPr lang="en-US" sz="2800" dirty="0">
              <a:solidFill>
                <a:srgbClr val="000000"/>
              </a:solidFill>
              <a:sym typeface="Arial" charset="0"/>
            </a:endParaRPr>
          </a:p>
          <a:p>
            <a:pPr marL="793750" lvl="1" indent="-336550">
              <a:lnSpc>
                <a:spcPct val="90000"/>
              </a:lnSpc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Envisager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participer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une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manifestation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un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congrès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district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district multiple, etc.</a:t>
            </a:r>
          </a:p>
        </p:txBody>
      </p:sp>
    </p:spTree>
    <p:extLst>
      <p:ext uri="{BB962C8B-B14F-4D97-AF65-F5344CB8AC3E}">
        <p14:creationId xmlns:p14="http://schemas.microsoft.com/office/powerpoint/2010/main" val="2219563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12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1251" grpId="0" build="p" bldLvl="3" autoUpdateAnimBg="0" advAuto="1000"/>
      <p:bldP spid="181252" grpId="0" build="p" bldLvl="2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PLANIFICATION</a:t>
            </a:r>
            <a:endParaRPr lang="en-US" sz="30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3276600"/>
            <a:ext cx="8001000" cy="2971800"/>
          </a:xfrm>
        </p:spPr>
        <p:txBody>
          <a:bodyPr/>
          <a:lstStyle/>
          <a:p>
            <a:pPr marL="461963" lvl="1" indent="-346075"/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Choisir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commissions</a:t>
            </a:r>
          </a:p>
          <a:p>
            <a:pPr marL="461963" lvl="1" indent="-346075"/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réunir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avec le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secrétaire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le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trésorier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du club pour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planifier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qui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vient</a:t>
            </a:r>
            <a:endParaRPr lang="en-US" sz="2600" dirty="0">
              <a:solidFill>
                <a:srgbClr val="0000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461963" lvl="1" indent="-346075"/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Suivre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cours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au Centre de Formation Lions</a:t>
            </a:r>
            <a:r>
              <a:rPr lang="en-US" sz="24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</a:p>
          <a:p>
            <a:pPr marL="461963" lvl="1" indent="-346075"/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Savoir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quelles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ressources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existent pour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vous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aider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réussir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votre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mandat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sz="2600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2600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club</a:t>
            </a:r>
          </a:p>
        </p:txBody>
      </p:sp>
      <p:pic>
        <p:nvPicPr>
          <p:cNvPr id="124932" name="Picture 5" descr="C:\Documents and Settings\jcella\Application Data\Microsoft\Media Catalog\Downloaded Clips\cl76\j0295719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0200"/>
            <a:ext cx="22494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67846" y="1600200"/>
            <a:ext cx="5943600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284162" lvl="1"/>
            <a:r>
              <a:rPr lang="en-US" sz="2600" i="1" dirty="0" err="1">
                <a:solidFill>
                  <a:srgbClr val="000000"/>
                </a:solidFill>
                <a:sym typeface="Arial" charset="0"/>
              </a:rPr>
              <a:t>Etudier</a:t>
            </a:r>
            <a:r>
              <a:rPr lang="en-US" sz="2600" i="1" dirty="0">
                <a:solidFill>
                  <a:srgbClr val="000000"/>
                </a:solidFill>
                <a:sym typeface="Arial" charset="0"/>
              </a:rPr>
              <a:t> les conditions </a:t>
            </a:r>
            <a:r>
              <a:rPr lang="en-US" sz="2600" i="1" dirty="0" err="1">
                <a:solidFill>
                  <a:srgbClr val="000000"/>
                </a:solidFill>
                <a:sym typeface="Arial" charset="0"/>
              </a:rPr>
              <a:t>d'obtention</a:t>
            </a:r>
            <a:r>
              <a:rPr lang="en-US" sz="2600" i="1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i="1" dirty="0" smtClean="0">
                <a:solidFill>
                  <a:srgbClr val="000000"/>
                </a:solidFill>
                <a:sym typeface="Arial" charset="0"/>
              </a:rPr>
              <a:t>de </a:t>
            </a:r>
            <a:r>
              <a:rPr lang="en-US" sz="2600" i="1" dirty="0">
                <a:solidFill>
                  <a:srgbClr val="000000"/>
                </a:solidFill>
                <a:sym typeface="Arial" charset="0"/>
              </a:rPr>
              <a:t>la </a:t>
            </a:r>
            <a:r>
              <a:rPr lang="en-US" sz="2600" i="1" dirty="0" err="1">
                <a:solidFill>
                  <a:srgbClr val="000000"/>
                </a:solidFill>
                <a:sym typeface="Arial" charset="0"/>
              </a:rPr>
              <a:t>r</a:t>
            </a:r>
            <a:r>
              <a:rPr lang="en-US" sz="2600" i="1" dirty="0" err="1" smtClean="0">
                <a:solidFill>
                  <a:srgbClr val="000000"/>
                </a:solidFill>
                <a:sym typeface="Arial" charset="0"/>
              </a:rPr>
              <a:t>écompense</a:t>
            </a:r>
            <a:r>
              <a:rPr lang="en-US" sz="2600" i="1" dirty="0" smtClean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2600" i="1" dirty="0" err="1">
                <a:solidFill>
                  <a:srgbClr val="000000"/>
                </a:solidFill>
                <a:sym typeface="Arial" charset="0"/>
              </a:rPr>
              <a:t>d'Excellence</a:t>
            </a:r>
            <a:r>
              <a:rPr lang="en-US" sz="2600" i="1" dirty="0">
                <a:solidFill>
                  <a:srgbClr val="000000"/>
                </a:solidFill>
                <a:sym typeface="Arial" charset="0"/>
              </a:rPr>
              <a:t> de </a:t>
            </a:r>
            <a:r>
              <a:rPr lang="en-US" sz="2600" i="1" dirty="0" err="1">
                <a:solidFill>
                  <a:srgbClr val="000000"/>
                </a:solidFill>
                <a:sym typeface="Arial" charset="0"/>
              </a:rPr>
              <a:t>Président</a:t>
            </a:r>
            <a:r>
              <a:rPr lang="en-US" sz="2600" i="1" dirty="0">
                <a:solidFill>
                  <a:srgbClr val="000000"/>
                </a:solidFill>
                <a:sym typeface="Arial" charset="0"/>
              </a:rPr>
              <a:t> de Club</a:t>
            </a:r>
          </a:p>
        </p:txBody>
      </p:sp>
    </p:spTree>
    <p:extLst>
      <p:ext uri="{BB962C8B-B14F-4D97-AF65-F5344CB8AC3E}">
        <p14:creationId xmlns:p14="http://schemas.microsoft.com/office/powerpoint/2010/main" val="1672409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7" grpId="0" build="p" bldLvl="3" autoUpdateAnimBg="0"/>
      <p:bldP spid="41990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7826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7827" name="Rectangle 3"/>
          <p:cNvSpPr>
            <a:spLocks noChangeArrowheads="1"/>
          </p:cNvSpPr>
          <p:nvPr/>
        </p:nvSpPr>
        <p:spPr bwMode="auto">
          <a:xfrm>
            <a:off x="728976" y="2340367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fr-FR" dirty="0"/>
              <a:t>         </a:t>
            </a:r>
            <a:endParaRPr lang="fr-FR" b="1" dirty="0"/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Connaître et respecter les </a:t>
            </a:r>
            <a:r>
              <a:rPr lang="fr-FR" sz="2400" b="1" dirty="0" err="1"/>
              <a:t>régles</a:t>
            </a:r>
            <a:r>
              <a:rPr lang="fr-FR" sz="2400" b="1" dirty="0"/>
              <a:t> et statuts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Pas de dette au 31 mars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Un gain d</a:t>
            </a:r>
            <a:r>
              <a:rPr lang="ja-JP" altLang="fr-FR" sz="2400" b="1" dirty="0">
                <a:latin typeface="Arial"/>
              </a:rPr>
              <a:t>’</a:t>
            </a:r>
            <a:r>
              <a:rPr lang="fr-FR" sz="2400" b="1" dirty="0"/>
              <a:t>effectif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R.E et R.A à jour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Etre recommandé par le président de zone , de région ou le gouverneur du District</a:t>
            </a:r>
          </a:p>
          <a:p>
            <a:pPr marL="342900" indent="-342900">
              <a:spcBef>
                <a:spcPct val="20000"/>
              </a:spcBef>
              <a:buClr>
                <a:schemeClr val="hlink"/>
              </a:buClr>
              <a:buFont typeface="Wingdings" charset="0"/>
              <a:buChar char="v"/>
            </a:pPr>
            <a:r>
              <a:rPr lang="fr-FR" sz="2400" b="1" dirty="0"/>
              <a:t>Remplir 6 des conditions suivantes : </a:t>
            </a:r>
          </a:p>
        </p:txBody>
      </p:sp>
      <p:sp>
        <p:nvSpPr>
          <p:cNvPr id="778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29197" y="609600"/>
            <a:ext cx="9144000" cy="1143000"/>
          </a:xfrm>
        </p:spPr>
        <p:txBody>
          <a:bodyPr/>
          <a:lstStyle/>
          <a:p>
            <a: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POUR ETRE PRESIDENT 100%</a:t>
            </a:r>
            <a:b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fr-FR" sz="3200" b="1" dirty="0">
              <a:solidFill>
                <a:schemeClr val="tx1"/>
              </a:solidFill>
            </a:endParaRPr>
          </a:p>
        </p:txBody>
      </p:sp>
      <p:pic>
        <p:nvPicPr>
          <p:cNvPr id="2" name="Image 1" descr="IMG_03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465" y="1185254"/>
            <a:ext cx="1268934" cy="14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0970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ORGANIGRAMME DU CLUB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1" u="sng" dirty="0" smtClean="0"/>
              <a:t>Bureau</a:t>
            </a:r>
            <a:r>
              <a:rPr lang="fr-FR" b="1" dirty="0" smtClean="0"/>
              <a:t>:</a:t>
            </a:r>
            <a:r>
              <a:rPr lang="fr-FR" dirty="0" smtClean="0"/>
              <a:t>                                                                       </a:t>
            </a:r>
          </a:p>
          <a:p>
            <a:pPr marL="0" indent="0">
              <a:buNone/>
            </a:pPr>
            <a:r>
              <a:rPr lang="fr-FR" dirty="0"/>
              <a:t> </a:t>
            </a:r>
            <a:r>
              <a:rPr lang="fr-FR" dirty="0" smtClean="0"/>
              <a:t>   - </a:t>
            </a:r>
            <a:r>
              <a:rPr lang="fr-FR" sz="1800" dirty="0" smtClean="0"/>
              <a:t>Président</a:t>
            </a:r>
          </a:p>
          <a:p>
            <a:pPr marL="0" indent="0">
              <a:buNone/>
            </a:pPr>
            <a:r>
              <a:rPr lang="fr-FR" sz="1800" dirty="0"/>
              <a:t> </a:t>
            </a:r>
            <a:r>
              <a:rPr lang="fr-FR" sz="1800" dirty="0" smtClean="0"/>
              <a:t>    - Secrétaire</a:t>
            </a:r>
          </a:p>
          <a:p>
            <a:pPr marL="0" indent="0">
              <a:buNone/>
            </a:pPr>
            <a:r>
              <a:rPr lang="fr-FR" sz="1800" dirty="0"/>
              <a:t> </a:t>
            </a:r>
            <a:r>
              <a:rPr lang="fr-FR" sz="1800" dirty="0" smtClean="0"/>
              <a:t>    - Trésorier</a:t>
            </a:r>
          </a:p>
          <a:p>
            <a:r>
              <a:rPr lang="fr-FR" b="1" u="sng" dirty="0" smtClean="0"/>
              <a:t>Conseil d’administration </a:t>
            </a:r>
            <a:r>
              <a:rPr lang="fr-FR" b="1" dirty="0" smtClean="0"/>
              <a:t>:</a:t>
            </a:r>
          </a:p>
          <a:p>
            <a:pPr marL="0" indent="0">
              <a:buNone/>
            </a:pPr>
            <a:r>
              <a:rPr lang="fr-FR" dirty="0" smtClean="0"/>
              <a:t>    </a:t>
            </a:r>
            <a:r>
              <a:rPr lang="fr-FR" sz="1400" dirty="0"/>
              <a:t>V</a:t>
            </a:r>
            <a:r>
              <a:rPr lang="fr-FR" sz="1400" dirty="0" smtClean="0"/>
              <a:t>ice président (1,2,3) ;</a:t>
            </a:r>
            <a:r>
              <a:rPr lang="fr-FR" sz="1400" dirty="0" err="1" smtClean="0"/>
              <a:t>Immediat</a:t>
            </a:r>
            <a:r>
              <a:rPr lang="fr-FR" sz="1400" dirty="0" smtClean="0"/>
              <a:t> </a:t>
            </a:r>
            <a:r>
              <a:rPr lang="fr-FR" sz="1400" dirty="0" err="1" smtClean="0"/>
              <a:t>Past</a:t>
            </a:r>
            <a:r>
              <a:rPr lang="fr-FR" sz="1400" dirty="0" smtClean="0"/>
              <a:t> président;  trésorier adjoint; secrétaire adjoint; Chef du protocole; président fondateur; directeur des effectifs, animateur…….</a:t>
            </a:r>
          </a:p>
          <a:p>
            <a:pPr marL="0" indent="0">
              <a:buNone/>
            </a:pPr>
            <a:r>
              <a:rPr lang="fr-FR" sz="1400" dirty="0"/>
              <a:t> </a:t>
            </a:r>
            <a:r>
              <a:rPr lang="fr-FR" sz="1400" dirty="0" smtClean="0"/>
              <a:t>                                      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677311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sz="44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685800" y="1189636"/>
            <a:ext cx="815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Tous les documents demandés remplis en temps voulu.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Parrainer </a:t>
            </a:r>
            <a:r>
              <a:rPr lang="fr-FR" sz="2400" dirty="0" err="1"/>
              <a:t>personellement</a:t>
            </a:r>
            <a:r>
              <a:rPr lang="fr-FR" sz="2400" dirty="0"/>
              <a:t> un ou plusieurs membres.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 err="1"/>
              <a:t>Oeuvre</a:t>
            </a:r>
            <a:r>
              <a:rPr lang="fr-FR" sz="2400" dirty="0"/>
              <a:t> sociale d</a:t>
            </a:r>
            <a:r>
              <a:rPr lang="ja-JP" altLang="fr-FR" sz="2400" dirty="0">
                <a:latin typeface="Arial"/>
              </a:rPr>
              <a:t>’</a:t>
            </a:r>
            <a:r>
              <a:rPr lang="fr-FR" sz="2400" dirty="0"/>
              <a:t>envergure mentionnée dans le R.A. 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Collecte de fonds importante </a:t>
            </a:r>
            <a:r>
              <a:rPr lang="fr-FR" sz="2400" dirty="0" err="1"/>
              <a:t>mentionée</a:t>
            </a:r>
            <a:r>
              <a:rPr lang="fr-FR" sz="2400" dirty="0"/>
              <a:t> dans le R.A.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PU101 envoyé avant le 31 Mai.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Assister aux réunions de zone de région et de District.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Assister à la convention nationale.</a:t>
            </a:r>
          </a:p>
          <a:p>
            <a:pPr marL="342900" indent="-342900">
              <a:spcBef>
                <a:spcPct val="20000"/>
              </a:spcBef>
              <a:buClr>
                <a:srgbClr val="FF0000"/>
              </a:buClr>
              <a:buFont typeface="Wingdings" charset="2"/>
              <a:buChar char="ü"/>
            </a:pPr>
            <a:r>
              <a:rPr lang="fr-FR" sz="2400" dirty="0"/>
              <a:t>Assister à l</a:t>
            </a:r>
            <a:r>
              <a:rPr lang="ja-JP" altLang="fr-FR" sz="2400" dirty="0">
                <a:latin typeface="Arial"/>
              </a:rPr>
              <a:t>’</a:t>
            </a:r>
            <a:r>
              <a:rPr lang="fr-FR" sz="2400" dirty="0"/>
              <a:t>atelier de formation des officiels.</a:t>
            </a:r>
          </a:p>
        </p:txBody>
      </p:sp>
      <p:sp>
        <p:nvSpPr>
          <p:cNvPr id="7680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304800"/>
            <a:ext cx="9144000" cy="1143000"/>
          </a:xfrm>
        </p:spPr>
        <p:txBody>
          <a:bodyPr/>
          <a:lstStyle/>
          <a:p>
            <a: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POUR ETRE PRESIDENT 100%</a:t>
            </a:r>
            <a:br>
              <a:rPr lang="fr-FR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fr-FR" sz="3200" b="1" dirty="0">
              <a:solidFill>
                <a:schemeClr val="tx1"/>
              </a:solidFill>
            </a:endParaRPr>
          </a:p>
        </p:txBody>
      </p:sp>
      <p:pic>
        <p:nvPicPr>
          <p:cNvPr id="7" name="Image 6" descr="IMG_0315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733" y="5373949"/>
            <a:ext cx="1268934" cy="1484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9657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Conclure</a:t>
            </a:r>
            <a:r>
              <a:rPr lang="en-US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l'année</a:t>
            </a:r>
            <a:endParaRPr lang="en-US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2209800"/>
            <a:ext cx="7239000" cy="3657600"/>
          </a:xfrm>
        </p:spPr>
        <p:txBody>
          <a:bodyPr/>
          <a:lstStyle/>
          <a:p>
            <a:pPr marL="0" indent="0" algn="ctr">
              <a:buFontTx/>
              <a:buNone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 la fin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il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important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mener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à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bien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projets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et de former les nouveaux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officiels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. </a:t>
            </a:r>
          </a:p>
          <a:p>
            <a:pPr marL="0" indent="0" algn="ctr">
              <a:buFontTx/>
              <a:buNone/>
            </a:pP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Vous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devez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accomplir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certaines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autres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tâches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avant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devenir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immédiat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past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MS PGothic" charset="0"/>
                <a:sym typeface="Arial" charset="0"/>
              </a:rPr>
              <a:t> de club.</a:t>
            </a:r>
          </a:p>
        </p:txBody>
      </p:sp>
    </p:spTree>
    <p:extLst>
      <p:ext uri="{BB962C8B-B14F-4D97-AF65-F5344CB8AC3E}">
        <p14:creationId xmlns:p14="http://schemas.microsoft.com/office/powerpoint/2010/main" val="1832119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3" grpId="0" build="p" bldLvl="4" autoUpdateAnimBg="0" advAuto="100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RECONNAISSANCES</a:t>
            </a:r>
            <a:endParaRPr lang="fr-FR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549275" y="1600200"/>
            <a:ext cx="3840480" cy="4626695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Valorisez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votre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 club pour son travail </a:t>
            </a: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assidu</a:t>
            </a:r>
            <a:r>
              <a:rPr lang="en-US" sz="3200" dirty="0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 pendant </a:t>
            </a:r>
            <a:r>
              <a:rPr lang="en-US" sz="3200" dirty="0" err="1">
                <a:solidFill>
                  <a:srgbClr val="FF6600"/>
                </a:solidFill>
                <a:latin typeface="Arial" charset="0"/>
                <a:ea typeface="MS PGothic" charset="0"/>
                <a:sym typeface="Arial" charset="0"/>
              </a:rPr>
              <a:t>l'année</a:t>
            </a:r>
            <a:endParaRPr lang="en-US" sz="3200" dirty="0">
              <a:solidFill>
                <a:srgbClr val="FF6600"/>
              </a:solidFill>
              <a:latin typeface="Arial" charset="0"/>
              <a:ea typeface="MS PGothic" charset="0"/>
              <a:sym typeface="Arial" charset="0"/>
            </a:endParaRPr>
          </a:p>
          <a:p>
            <a:pPr marL="793750" lvl="1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Possibilités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 reconnaissance :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2"/>
              </a:rPr>
              <a:t>Compagnon de Melvin Jones </a:t>
            </a:r>
            <a:r>
              <a:rPr lang="en-US" sz="2300" dirty="0">
                <a:solidFill>
                  <a:srgbClr val="000000"/>
                </a:solidFill>
                <a:sym typeface="Arial" charset="0"/>
              </a:rPr>
              <a:t>(</a:t>
            </a:r>
            <a:r>
              <a:rPr lang="en-US" sz="2300" dirty="0" err="1">
                <a:solidFill>
                  <a:srgbClr val="000000"/>
                </a:solidFill>
                <a:sym typeface="Arial" charset="0"/>
              </a:rPr>
              <a:t>membre</a:t>
            </a:r>
            <a:r>
              <a:rPr lang="en-US" sz="2300" dirty="0">
                <a:solidFill>
                  <a:srgbClr val="000000"/>
                </a:solidFill>
                <a:sym typeface="Arial" charset="0"/>
              </a:rPr>
              <a:t> de base)</a:t>
            </a: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3"/>
              </a:rPr>
              <a:t>Ecusson de membre bienfaiteur</a:t>
            </a:r>
            <a:endParaRPr lang="en-US" sz="2300" dirty="0">
              <a:solidFill>
                <a:srgbClr val="FF0000"/>
              </a:solidFill>
              <a:sym typeface="Arial" charset="0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4"/>
              </a:rPr>
              <a:t>L'Art de la Reconnaissance</a:t>
            </a:r>
            <a:endParaRPr lang="en-US" sz="2300" dirty="0">
              <a:solidFill>
                <a:srgbClr val="FF0000"/>
              </a:solidFill>
              <a:sym typeface="Arial" charset="0"/>
            </a:endParaRPr>
          </a:p>
          <a:p>
            <a:pPr marL="1139825" lvl="2" indent="-225425">
              <a:spcBef>
                <a:spcPct val="20000"/>
              </a:spcBef>
              <a:buFontTx/>
              <a:buChar char="•"/>
            </a:pPr>
            <a:r>
              <a:rPr lang="en-US" sz="2300" dirty="0">
                <a:solidFill>
                  <a:srgbClr val="FF0000"/>
                </a:solidFill>
                <a:sym typeface="Arial" charset="0"/>
                <a:hlinkClick r:id="rId5"/>
              </a:rPr>
              <a:t>Récompense d'effectif</a:t>
            </a:r>
            <a:endParaRPr lang="en-US" sz="2300" dirty="0">
              <a:solidFill>
                <a:srgbClr val="FF0000"/>
              </a:solidFill>
              <a:sym typeface="Arial" charset="0"/>
            </a:endParaRPr>
          </a:p>
          <a:p>
            <a:pPr marL="793750" lvl="1">
              <a:spcBef>
                <a:spcPct val="20000"/>
              </a:spcBef>
              <a:buFontTx/>
              <a:buChar char="–"/>
            </a:pP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Collaborer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avec le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secrétaire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de club pour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solliciter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récompenses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ou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préparer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témoignages</a:t>
            </a:r>
            <a:r>
              <a:rPr lang="en-US" sz="3600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sym typeface="Arial" charset="0"/>
              </a:rPr>
              <a:t>d'appréciation</a:t>
            </a:r>
            <a:endParaRPr lang="en-US" sz="3600" dirty="0">
              <a:solidFill>
                <a:srgbClr val="000000"/>
              </a:solidFill>
              <a:sym typeface="Arial" charset="0"/>
            </a:endParaRPr>
          </a:p>
          <a:p>
            <a:endParaRPr lang="fr-FR" dirty="0"/>
          </a:p>
        </p:txBody>
      </p:sp>
      <p:pic>
        <p:nvPicPr>
          <p:cNvPr id="5" name="Espace réservé du contenu 4" descr="photo-29.jpg"/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5397" b="-253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54863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6" descr="C:\Documents and Settings\jcella\Application Data\Microsoft\Media Catalog\Downloaded Clips\cl7\bd19891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58"/>
          <a:stretch>
            <a:fillRect/>
          </a:stretch>
        </p:blipFill>
        <p:spPr bwMode="auto">
          <a:xfrm>
            <a:off x="4648200" y="5105400"/>
            <a:ext cx="373221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Passation</a:t>
            </a:r>
            <a:r>
              <a:rPr lang="en-US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des </a:t>
            </a:r>
            <a:r>
              <a:rPr lang="en-US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pouvoirs</a:t>
            </a:r>
            <a:endParaRPr lang="en-US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charset="0"/>
              <a:ea typeface="MS PGothic" charset="0"/>
              <a:sym typeface="Arial" charset="0"/>
            </a:endParaRPr>
          </a:p>
        </p:txBody>
      </p:sp>
      <p:sp>
        <p:nvSpPr>
          <p:cNvPr id="26628" name="Rectangle 4"/>
          <p:cNvSpPr>
            <a:spLocks noChangeArrowheads="1"/>
          </p:cNvSpPr>
          <p:nvPr/>
        </p:nvSpPr>
        <p:spPr bwMode="auto">
          <a:xfrm>
            <a:off x="173415" y="1750278"/>
            <a:ext cx="8763000" cy="3459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Organiser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les dossiers (les revoir avec le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conseil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>
                <a:solidFill>
                  <a:srgbClr val="000000"/>
                </a:solidFill>
                <a:sym typeface="Arial" charset="0"/>
              </a:rPr>
              <a:t>Se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réunir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pour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transférer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les archives (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rencontrer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la nouvelle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équipe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/nouveaux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officiels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marL="793750" lvl="1" indent="-336550">
              <a:spcBef>
                <a:spcPct val="20000"/>
              </a:spcBef>
              <a:buFontTx/>
              <a:buChar char="–"/>
            </a:pP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Discuter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des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projets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en 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cours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sym typeface="Arial" charset="0"/>
              </a:rPr>
              <a:t>coopération</a:t>
            </a:r>
            <a:r>
              <a:rPr lang="en-US" sz="2800" dirty="0">
                <a:solidFill>
                  <a:srgbClr val="000000"/>
                </a:solidFill>
                <a:sym typeface="Arial" charset="0"/>
              </a:rPr>
              <a:t>)</a:t>
            </a:r>
          </a:p>
          <a:p>
            <a:pPr lvl="2">
              <a:spcBef>
                <a:spcPct val="20000"/>
              </a:spcBef>
            </a:pPr>
            <a:r>
              <a:rPr lang="en-US" dirty="0" err="1">
                <a:solidFill>
                  <a:srgbClr val="000000"/>
                </a:solidFill>
                <a:sym typeface="Arial" charset="0"/>
              </a:rPr>
              <a:t>Veiller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à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la bonne communication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concernant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les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projets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qui </a:t>
            </a:r>
            <a:r>
              <a:rPr lang="en-US" dirty="0" err="1">
                <a:solidFill>
                  <a:srgbClr val="000000"/>
                </a:solidFill>
                <a:sym typeface="Arial" charset="0"/>
              </a:rPr>
              <a:t>doivent</a:t>
            </a:r>
            <a:r>
              <a:rPr lang="en-US" dirty="0">
                <a:solidFill>
                  <a:srgbClr val="000000"/>
                </a:solidFill>
                <a:sym typeface="Arial" charset="0"/>
              </a:rPr>
              <a:t> continuer</a:t>
            </a:r>
          </a:p>
        </p:txBody>
      </p:sp>
    </p:spTree>
    <p:extLst>
      <p:ext uri="{BB962C8B-B14F-4D97-AF65-F5344CB8AC3E}">
        <p14:creationId xmlns:p14="http://schemas.microsoft.com/office/powerpoint/2010/main" val="218968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8" grpId="0" build="p" bldLvl="2" autoUpdateAnimBg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IMG_707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21" y="1502832"/>
            <a:ext cx="3274321" cy="2208567"/>
          </a:xfrm>
          <a:prstGeom prst="rect">
            <a:avLst/>
          </a:prstGeom>
        </p:spPr>
      </p:pic>
      <p:pic>
        <p:nvPicPr>
          <p:cNvPr id="5" name="Image 4" descr="IMG_707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721" y="3989464"/>
            <a:ext cx="1997075" cy="2868536"/>
          </a:xfrm>
          <a:prstGeom prst="rect">
            <a:avLst/>
          </a:prstGeom>
        </p:spPr>
      </p:pic>
      <p:pic>
        <p:nvPicPr>
          <p:cNvPr id="6" name="Image 5" descr="IMG_707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248" y="3711399"/>
            <a:ext cx="2393058" cy="3146601"/>
          </a:xfrm>
          <a:prstGeom prst="rect">
            <a:avLst/>
          </a:prstGeom>
        </p:spPr>
      </p:pic>
      <p:pic>
        <p:nvPicPr>
          <p:cNvPr id="7" name="Image 6" descr="IMG_707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4" y="1444532"/>
            <a:ext cx="3044812" cy="212663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" charset="0"/>
                <a:ea typeface="MS PGothic" charset="0"/>
                <a:sym typeface="Arial" charset="0"/>
              </a:rPr>
              <a:t>RECONNAISSANCES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58361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9144000" cy="1143000"/>
          </a:xfrm>
        </p:spPr>
        <p:txBody>
          <a:bodyPr/>
          <a:lstStyle/>
          <a:p>
            <a:r>
              <a:rPr lang="fr-FR" sz="32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ETRE PRESIDENT DE SON CLUB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charset="0"/>
              <a:buNone/>
            </a:pPr>
            <a:r>
              <a:rPr lang="fr-FR" dirty="0"/>
              <a:t>		  </a:t>
            </a:r>
          </a:p>
          <a:p>
            <a:pPr>
              <a:buFont typeface="Wingdings" charset="0"/>
              <a:buNone/>
            </a:pPr>
            <a:r>
              <a:rPr lang="fr-FR" dirty="0"/>
              <a:t>        </a:t>
            </a: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UNE ANNEE FORMIDABLE !</a:t>
            </a:r>
          </a:p>
          <a:p>
            <a:pPr>
              <a:buFont typeface="Wingdings" charset="0"/>
              <a:buNone/>
            </a:pPr>
            <a:endParaRPr lang="fr-FR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>
              <a:buFont typeface="Wingdings" charset="0"/>
              <a:buNone/>
            </a:pP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    QUE VOUS N</a:t>
            </a:r>
            <a:r>
              <a:rPr lang="ja-JP" alt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’</a:t>
            </a:r>
            <a:r>
              <a:rPr lang="fr-FR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OUBLIEREZ JAMAIS</a:t>
            </a: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charset="0"/>
              <a:buNone/>
            </a:pPr>
            <a:endParaRPr lang="fr-FR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>
              <a:buFont typeface="Wingdings" charset="0"/>
              <a:buNone/>
            </a:pP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   Tous mes vœux de réussite </a:t>
            </a:r>
          </a:p>
          <a:p>
            <a:pPr>
              <a:buFont typeface="Wingdings" charset="0"/>
              <a:buNone/>
            </a:pPr>
            <a:r>
              <a:rPr lang="fr-FR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409895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PRESIDENT?</a:t>
            </a:r>
            <a:endParaRPr lang="fr-F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600200"/>
            <a:ext cx="7138988" cy="4827588"/>
          </a:xfrm>
        </p:spPr>
        <p:txBody>
          <a:bodyPr>
            <a:normAutofit fontScale="25000" lnSpcReduction="20000"/>
          </a:bodyPr>
          <a:lstStyle/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endParaRPr lang="fr-FR" sz="1800" dirty="0">
              <a:solidFill>
                <a:schemeClr val="tx2"/>
              </a:solidFill>
            </a:endParaRP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UN MEMBRE DU CLUB :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		- en harmonie avec tous les membres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		- ami de tous les </a:t>
            </a:r>
            <a:r>
              <a:rPr lang="fr-FR" sz="6400" dirty="0" smtClean="0"/>
              <a:t>membres</a:t>
            </a: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MOTIVE DYNAMIQUE ET AMBITIEUX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    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QUI A DE LA CONVICTION ET UN AURA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FORME ET QUI AIME SE FORMER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/>
              <a:t>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MEMBRE QUI VEUT TOUJOURS EN SAVOIR PLUS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endParaRPr lang="fr-FR" sz="6400" dirty="0"/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Char char="ü"/>
            </a:pPr>
            <a:r>
              <a:rPr lang="fr-FR" sz="6400" dirty="0"/>
              <a:t> UN LEADER (élu par les autres)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>
                <a:solidFill>
                  <a:schemeClr val="tx2"/>
                </a:solidFill>
              </a:rPr>
              <a:t>    </a:t>
            </a:r>
          </a:p>
          <a:p>
            <a:pPr>
              <a:lnSpc>
                <a:spcPct val="80000"/>
              </a:lnSpc>
              <a:buClr>
                <a:schemeClr val="hlink"/>
              </a:buClr>
              <a:buFont typeface="Wingdings" charset="0"/>
              <a:buNone/>
            </a:pPr>
            <a:r>
              <a:rPr lang="fr-FR" sz="6400" dirty="0">
                <a:solidFill>
                  <a:schemeClr val="tx2"/>
                </a:solidFill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4099508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Comment gérer cette fonction?</a:t>
            </a:r>
            <a:endParaRPr lang="fr-FR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496300" cy="3052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2800" dirty="0" smtClean="0"/>
              <a:t>Par un bon plan d’action qui fixe les objectifs et définit un programme.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Par un bon travail administratif en coordination avec le secrétaire et le trésorier.</a:t>
            </a:r>
          </a:p>
          <a:p>
            <a:pPr>
              <a:lnSpc>
                <a:spcPct val="90000"/>
              </a:lnSpc>
            </a:pPr>
            <a:r>
              <a:rPr lang="fr-FR" sz="2800" dirty="0" smtClean="0"/>
              <a:t>Par une bonne connaissance du </a:t>
            </a:r>
            <a:r>
              <a:rPr lang="fr-FR" sz="2800" dirty="0" err="1" smtClean="0"/>
              <a:t>lionisme</a:t>
            </a:r>
            <a:r>
              <a:rPr lang="fr-FR" sz="2800" dirty="0" smtClean="0"/>
              <a:t>.</a:t>
            </a:r>
            <a:r>
              <a:rPr lang="fr-FR" sz="2800" dirty="0"/>
              <a:t>	</a:t>
            </a:r>
            <a:endParaRPr lang="fr-FR" sz="2400" dirty="0" smtClean="0"/>
          </a:p>
        </p:txBody>
      </p:sp>
    </p:spTree>
    <p:extLst>
      <p:ext uri="{BB962C8B-B14F-4D97-AF65-F5344CB8AC3E}">
        <p14:creationId xmlns:p14="http://schemas.microsoft.com/office/powerpoint/2010/main" val="1514621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Durée du mandat?</a:t>
            </a:r>
            <a:endParaRPr lang="fr-FR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 typeface="Wingdings" charset="0"/>
              <a:buNone/>
            </a:pPr>
            <a:endParaRPr lang="fr-FR" sz="2400"/>
          </a:p>
          <a:p>
            <a:pPr algn="ctr">
              <a:buFont typeface="Wingdings" charset="0"/>
              <a:buNone/>
            </a:pPr>
            <a:r>
              <a:rPr lang="fr-FR" sz="2400"/>
              <a:t>La présidence du club débute le 1er Juillet et</a:t>
            </a:r>
          </a:p>
          <a:p>
            <a:pPr>
              <a:buFont typeface="Wingdings" charset="0"/>
              <a:buNone/>
            </a:pPr>
            <a:r>
              <a:rPr lang="fr-FR" sz="2400"/>
              <a:t>			s</a:t>
            </a:r>
            <a:r>
              <a:rPr lang="ja-JP" altLang="fr-FR" sz="2400"/>
              <a:t>’</a:t>
            </a:r>
            <a:r>
              <a:rPr lang="fr-FR" sz="2400"/>
              <a:t>achève le 30 Juin</a:t>
            </a:r>
          </a:p>
          <a:p>
            <a:pPr algn="ctr">
              <a:buFont typeface="Wingdings" charset="0"/>
              <a:buNone/>
            </a:pPr>
            <a:endParaRPr lang="fr-FR" sz="2400"/>
          </a:p>
          <a:p>
            <a:pPr algn="ctr">
              <a:buFont typeface="Wingdings" charset="0"/>
              <a:buNone/>
            </a:pPr>
            <a:r>
              <a:rPr lang="fr-FR" sz="2400"/>
              <a:t>    Mais la préparation du programme et de l</a:t>
            </a:r>
            <a:r>
              <a:rPr lang="ja-JP" altLang="fr-FR" sz="2400"/>
              <a:t>’</a:t>
            </a:r>
            <a:r>
              <a:rPr lang="fr-FR" sz="2400"/>
              <a:t>équipe commence dés votre éléction !!!</a:t>
            </a:r>
          </a:p>
        </p:txBody>
      </p:sp>
    </p:spTree>
    <p:extLst>
      <p:ext uri="{BB962C8B-B14F-4D97-AF65-F5344CB8AC3E}">
        <p14:creationId xmlns:p14="http://schemas.microsoft.com/office/powerpoint/2010/main" val="4098629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/>
          <a:lstStyle/>
          <a:p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Quel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est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le </a:t>
            </a:r>
            <a:b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</a:b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rôle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du </a:t>
            </a:r>
            <a:r>
              <a:rPr lang="en-US" sz="44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Président</a:t>
            </a:r>
            <a:r>
              <a:rPr lang="en-US" sz="4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ea typeface="MS PGothic" charset="0"/>
                <a:sym typeface="Arial" charset="0"/>
              </a:rPr>
              <a:t> de Club ?</a:t>
            </a:r>
          </a:p>
        </p:txBody>
      </p:sp>
      <p:pic>
        <p:nvPicPr>
          <p:cNvPr id="6147" name="Picture 8" descr="C:\Documents and Settings\jcella\Application Data\Microsoft\Media Catalog\Downloaded Clips\cl7\bd19908_.wm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4700" y="3657600"/>
            <a:ext cx="2514600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5451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 autoUpdateAnimBg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ris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Brise.thmx</Template>
  <TotalTime>643</TotalTime>
  <Words>2250</Words>
  <Application>Microsoft Macintosh PowerPoint</Application>
  <PresentationFormat>Présentation à l'écran (4:3)</PresentationFormat>
  <Paragraphs>399</Paragraphs>
  <Slides>55</Slides>
  <Notes>43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55</vt:i4>
      </vt:variant>
    </vt:vector>
  </HeadingPairs>
  <TitlesOfParts>
    <vt:vector size="56" baseType="lpstr">
      <vt:lpstr>Brise</vt:lpstr>
      <vt:lpstr>Président de Club</vt:lpstr>
      <vt:lpstr>SIEGE INTERNATIONAL</vt:lpstr>
      <vt:lpstr>REPRESENTATION                                    </vt:lpstr>
      <vt:lpstr>ORGANIGRAMME</vt:lpstr>
      <vt:lpstr>ORGANIGRAMME DU CLUB</vt:lpstr>
      <vt:lpstr>PRESIDENT?</vt:lpstr>
      <vt:lpstr>Comment gérer cette fonction?</vt:lpstr>
      <vt:lpstr>Durée du mandat?</vt:lpstr>
      <vt:lpstr>Quel est le  rôle du Président de Club ?</vt:lpstr>
      <vt:lpstr>Le Rôle du Président de Club</vt:lpstr>
      <vt:lpstr>Comment dois-je savoir quel texte gouverne définitivement,  La Constitution et les Statuts de Club ou Ia Constitution et les Statuts Internationaux ?</vt:lpstr>
      <vt:lpstr>Le Rôle du Président de Club</vt:lpstr>
      <vt:lpstr>Qui sont les membres du conseil d'administration ?</vt:lpstr>
      <vt:lpstr>Le Rôle du Président de Club</vt:lpstr>
      <vt:lpstr>Le Rôle du Président de Club</vt:lpstr>
      <vt:lpstr>Réunions</vt:lpstr>
      <vt:lpstr>REUNIONS </vt:lpstr>
      <vt:lpstr>REUNIONS</vt:lpstr>
      <vt:lpstr>REUNIONS</vt:lpstr>
      <vt:lpstr>REUNIONS</vt:lpstr>
      <vt:lpstr>REUNIONS</vt:lpstr>
      <vt:lpstr>REUNIONS</vt:lpstr>
      <vt:lpstr>REUNIONS ordre du jour</vt:lpstr>
      <vt:lpstr>REUNION </vt:lpstr>
      <vt:lpstr>Au total Pour réussir une réunion:</vt:lpstr>
      <vt:lpstr>En quoi consiste la  “procédure parlementaire ?”</vt:lpstr>
      <vt:lpstr>REUNIONS </vt:lpstr>
      <vt:lpstr>ORGANISATION</vt:lpstr>
      <vt:lpstr>ORGANISATION</vt:lpstr>
      <vt:lpstr>ORGANISATION OFFICIELS DU CLUB</vt:lpstr>
      <vt:lpstr>ORGANISATION</vt:lpstr>
      <vt:lpstr>ORGANISATION</vt:lpstr>
      <vt:lpstr>ORGANISATION</vt:lpstr>
      <vt:lpstr>COMMUNICATION</vt:lpstr>
      <vt:lpstr>Communication</vt:lpstr>
      <vt:lpstr>Communication</vt:lpstr>
      <vt:lpstr>Formation des membres</vt:lpstr>
      <vt:lpstr>Formation des Responsables</vt:lpstr>
      <vt:lpstr>Ressources</vt:lpstr>
      <vt:lpstr>Resources  </vt:lpstr>
      <vt:lpstr>Resources  Texte Standard de la Constitution et des Statuts de Lions Club (LA-2) </vt:lpstr>
      <vt:lpstr>Resources  Site du lions club international </vt:lpstr>
      <vt:lpstr>Resources  </vt:lpstr>
      <vt:lpstr>Resources  </vt:lpstr>
      <vt:lpstr>Resources  </vt:lpstr>
      <vt:lpstr>La Planification</vt:lpstr>
      <vt:lpstr>PLANIFICATION</vt:lpstr>
      <vt:lpstr>PLANIFICATION</vt:lpstr>
      <vt:lpstr>POUR ETRE PRESIDENT 100% </vt:lpstr>
      <vt:lpstr>POUR ETRE PRESIDENT 100% </vt:lpstr>
      <vt:lpstr>Conclure l'année</vt:lpstr>
      <vt:lpstr>RECONNAISSANCES</vt:lpstr>
      <vt:lpstr>Passation des pouvoirs</vt:lpstr>
      <vt:lpstr>RECONNAISSANCES</vt:lpstr>
      <vt:lpstr>ETRE PRESIDENT DE SON CLUB</vt:lpstr>
    </vt:vector>
  </TitlesOfParts>
  <Company>Clinique Atfal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Président de Club</dc:title>
  <dc:creator>Faouzi  Merini</dc:creator>
  <cp:lastModifiedBy>Faouzi  Merini</cp:lastModifiedBy>
  <cp:revision>56</cp:revision>
  <dcterms:created xsi:type="dcterms:W3CDTF">2012-05-01T22:35:21Z</dcterms:created>
  <dcterms:modified xsi:type="dcterms:W3CDTF">2012-10-02T17:48:31Z</dcterms:modified>
</cp:coreProperties>
</file>