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8" r:id="rId13"/>
    <p:sldId id="270" r:id="rId14"/>
    <p:sldId id="271" r:id="rId15"/>
    <p:sldId id="272" r:id="rId16"/>
    <p:sldId id="273" r:id="rId17"/>
    <p:sldId id="290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86" r:id="rId28"/>
    <p:sldId id="287" r:id="rId29"/>
    <p:sldId id="288" r:id="rId30"/>
    <p:sldId id="284" r:id="rId31"/>
    <p:sldId id="291" r:id="rId32"/>
    <p:sldId id="292" r:id="rId33"/>
    <p:sldId id="293" r:id="rId34"/>
    <p:sldId id="294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F5566-BC70-9748-9BA8-804CA2121CE1}" type="datetimeFigureOut">
              <a:rPr lang="fr-FR" smtClean="0"/>
              <a:t>17/05/13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10B6B-8D11-FB49-AB4B-5007701EFB0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08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10B6B-8D11-FB49-AB4B-5007701EFB0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1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17/05/13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17/05/13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17/05/13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17/05/13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17/05/13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17/05/13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17/05/13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17/05/13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17/05/13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17/05/13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17/05/13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17/05/13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Relationship Id="rId3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SECRETAIRE DE  CLUB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18 </a:t>
            </a:r>
            <a:r>
              <a:rPr lang="fr-FR" baseline="30000" dirty="0" err="1"/>
              <a:t>éme</a:t>
            </a:r>
            <a:r>
              <a:rPr lang="fr-FR" dirty="0"/>
              <a:t>  Convention nationale </a:t>
            </a:r>
            <a:endParaRPr lang="fr-FR" dirty="0" smtClean="0"/>
          </a:p>
          <a:p>
            <a:r>
              <a:rPr lang="fr-FR" dirty="0" smtClean="0"/>
              <a:t>17</a:t>
            </a:r>
            <a:r>
              <a:rPr lang="fr-FR" dirty="0"/>
              <a:t>-18 Mai </a:t>
            </a:r>
            <a:r>
              <a:rPr lang="fr-FR" dirty="0" smtClean="0"/>
              <a:t>2013</a:t>
            </a:r>
          </a:p>
          <a:p>
            <a:r>
              <a:rPr lang="fr-FR" dirty="0" smtClean="0"/>
              <a:t>Gouverneur: Aicha </a:t>
            </a:r>
            <a:r>
              <a:rPr lang="fr-FR" dirty="0" err="1" smtClean="0"/>
              <a:t>Haloui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 descr="12__#$!@%!#__inconn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4532086"/>
            <a:ext cx="1371600" cy="167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76" y="101492"/>
            <a:ext cx="7516224" cy="10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1880" y="-487352"/>
            <a:ext cx="8229600" cy="1600200"/>
          </a:xfrm>
        </p:spPr>
        <p:txBody>
          <a:bodyPr/>
          <a:lstStyle/>
          <a:p>
            <a:r>
              <a:rPr lang="fr-FR" dirty="0" smtClean="0"/>
              <a:t>Rapport en ligne</a:t>
            </a:r>
            <a:endParaRPr lang="fr-FR" dirty="0"/>
          </a:p>
        </p:txBody>
      </p:sp>
      <p:pic>
        <p:nvPicPr>
          <p:cNvPr id="4" name="Espace réservé du contenu 3" descr="IMG_72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b="8975"/>
          <a:stretch>
            <a:fillRect/>
          </a:stretch>
        </p:blipFill>
        <p:spPr>
          <a:xfrm>
            <a:off x="457200" y="1600200"/>
            <a:ext cx="8229600" cy="4868288"/>
          </a:xfrm>
        </p:spPr>
      </p:pic>
    </p:spTree>
    <p:extLst>
      <p:ext uri="{BB962C8B-B14F-4D97-AF65-F5344CB8AC3E}">
        <p14:creationId xmlns:p14="http://schemas.microsoft.com/office/powerpoint/2010/main" val="184436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6320" y="-625609"/>
            <a:ext cx="8229600" cy="1600200"/>
          </a:xfrm>
        </p:spPr>
        <p:txBody>
          <a:bodyPr/>
          <a:lstStyle/>
          <a:p>
            <a:r>
              <a:rPr lang="fr-FR" sz="4000" dirty="0" smtClean="0"/>
              <a:t>Nom d’utilisateur, Mot de passe</a:t>
            </a:r>
            <a:endParaRPr lang="fr-FR" sz="4000" dirty="0"/>
          </a:p>
        </p:txBody>
      </p:sp>
      <p:pic>
        <p:nvPicPr>
          <p:cNvPr id="4" name="Espace réservé du contenu 3" descr="IMG_177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3" b="11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85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44715"/>
            <a:ext cx="8229600" cy="1600200"/>
          </a:xfrm>
        </p:spPr>
        <p:txBody>
          <a:bodyPr/>
          <a:lstStyle/>
          <a:p>
            <a:r>
              <a:rPr lang="fr-FR" dirty="0" smtClean="0"/>
              <a:t>Rapport d’effectif</a:t>
            </a:r>
            <a:endParaRPr lang="fr-FR" dirty="0"/>
          </a:p>
        </p:txBody>
      </p:sp>
      <p:pic>
        <p:nvPicPr>
          <p:cNvPr id="4" name="Espace réservé du contenu 3" descr="IMG_177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8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064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2143"/>
            <a:ext cx="8229600" cy="1600200"/>
          </a:xfrm>
        </p:spPr>
        <p:txBody>
          <a:bodyPr/>
          <a:lstStyle/>
          <a:p>
            <a:r>
              <a:rPr lang="fr-FR" dirty="0"/>
              <a:t>Rapport d’effectif</a:t>
            </a:r>
          </a:p>
        </p:txBody>
      </p:sp>
      <p:pic>
        <p:nvPicPr>
          <p:cNvPr id="4" name="Espace réservé du contenu 3" descr="IMG_177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2" b="13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43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90286"/>
            <a:ext cx="8229600" cy="1600200"/>
          </a:xfrm>
        </p:spPr>
        <p:txBody>
          <a:bodyPr/>
          <a:lstStyle/>
          <a:p>
            <a:r>
              <a:rPr lang="fr-FR" dirty="0"/>
              <a:t>Rapport d’effectif</a:t>
            </a:r>
          </a:p>
        </p:txBody>
      </p:sp>
      <p:pic>
        <p:nvPicPr>
          <p:cNvPr id="4" name="Espace réservé du contenu 3" descr="IMG_177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4" b="187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864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600200"/>
          </a:xfrm>
        </p:spPr>
        <p:txBody>
          <a:bodyPr/>
          <a:lstStyle/>
          <a:p>
            <a:r>
              <a:rPr lang="fr-FR" dirty="0"/>
              <a:t>Rapport d’effectif</a:t>
            </a:r>
          </a:p>
        </p:txBody>
      </p:sp>
      <p:pic>
        <p:nvPicPr>
          <p:cNvPr id="4" name="Espace réservé du contenu 3" descr="IMG_17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147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54000"/>
            <a:ext cx="8229600" cy="1600200"/>
          </a:xfrm>
        </p:spPr>
        <p:txBody>
          <a:bodyPr/>
          <a:lstStyle/>
          <a:p>
            <a:r>
              <a:rPr lang="fr-FR" dirty="0"/>
              <a:t>Rapport d’effectif</a:t>
            </a:r>
          </a:p>
        </p:txBody>
      </p:sp>
      <p:pic>
        <p:nvPicPr>
          <p:cNvPr id="4" name="Espace réservé du contenu 3" descr="IMG_17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" b="6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154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-189579"/>
            <a:ext cx="8193939" cy="1289134"/>
          </a:xfrm>
        </p:spPr>
        <p:txBody>
          <a:bodyPr/>
          <a:lstStyle/>
          <a:p>
            <a:r>
              <a:rPr lang="fr-FR" dirty="0" smtClean="0"/>
              <a:t>Rapport d’activité (A-1)</a:t>
            </a:r>
            <a:endParaRPr lang="fr-FR" dirty="0"/>
          </a:p>
        </p:txBody>
      </p:sp>
      <p:pic>
        <p:nvPicPr>
          <p:cNvPr id="4" name="Espace réservé du contenu 3" descr="LIONS (19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 b="9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471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fr-FR" dirty="0" smtClean="0"/>
              <a:t>Rapport d’activité </a:t>
            </a:r>
            <a:br>
              <a:rPr lang="fr-FR" dirty="0" smtClean="0"/>
            </a:br>
            <a:r>
              <a:rPr lang="fr-FR" dirty="0" smtClean="0"/>
              <a:t>en ligne</a:t>
            </a:r>
            <a:endParaRPr lang="fr-FR" dirty="0"/>
          </a:p>
        </p:txBody>
      </p:sp>
      <p:pic>
        <p:nvPicPr>
          <p:cNvPr id="4" name="Espace réservé du contenu 3" descr="IMG_178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5" b="9075"/>
          <a:stretch>
            <a:fillRect/>
          </a:stretch>
        </p:blipFill>
        <p:spPr>
          <a:xfrm>
            <a:off x="0" y="1721147"/>
            <a:ext cx="9144000" cy="5136853"/>
          </a:xfrm>
        </p:spPr>
      </p:pic>
    </p:spTree>
    <p:extLst>
      <p:ext uri="{BB962C8B-B14F-4D97-AF65-F5344CB8AC3E}">
        <p14:creationId xmlns:p14="http://schemas.microsoft.com/office/powerpoint/2010/main" val="5429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471715"/>
            <a:ext cx="8229600" cy="1600200"/>
          </a:xfrm>
        </p:spPr>
        <p:txBody>
          <a:bodyPr/>
          <a:lstStyle/>
          <a:p>
            <a:r>
              <a:rPr lang="fr-FR" dirty="0"/>
              <a:t>RAPPORT D’ACTIVITE</a:t>
            </a:r>
          </a:p>
        </p:txBody>
      </p:sp>
      <p:pic>
        <p:nvPicPr>
          <p:cNvPr id="4" name="Espace réservé du contenu 3" descr="IMG_17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37961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425" y="219944"/>
            <a:ext cx="8229600" cy="16002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OBJECTIFS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5425" y="2161907"/>
            <a:ext cx="8229600" cy="4525963"/>
          </a:xfrm>
        </p:spPr>
        <p:txBody>
          <a:bodyPr/>
          <a:lstStyle/>
          <a:p>
            <a:r>
              <a:rPr lang="fr-FR" dirty="0" smtClean="0"/>
              <a:t>Connaître le rôle du secrétaire</a:t>
            </a:r>
          </a:p>
          <a:p>
            <a:r>
              <a:rPr lang="fr-FR" dirty="0" smtClean="0"/>
              <a:t>Assurer la correspondance</a:t>
            </a:r>
          </a:p>
          <a:p>
            <a:r>
              <a:rPr lang="fr-FR" dirty="0" smtClean="0"/>
              <a:t>Rédiger les rapports</a:t>
            </a:r>
          </a:p>
          <a:p>
            <a:r>
              <a:rPr lang="fr-FR" dirty="0" smtClean="0"/>
              <a:t>Gérer les dossiers</a:t>
            </a:r>
          </a:p>
          <a:p>
            <a:r>
              <a:rPr lang="fr-FR" dirty="0" smtClean="0"/>
              <a:t>Participé à l’organisation </a:t>
            </a:r>
            <a:r>
              <a:rPr lang="fr-FR" dirty="0"/>
              <a:t>d</a:t>
            </a:r>
            <a:r>
              <a:rPr lang="fr-FR" dirty="0" smtClean="0"/>
              <a:t>es réunions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78" y="5550687"/>
            <a:ext cx="5990241" cy="9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544286"/>
            <a:ext cx="8229600" cy="1600200"/>
          </a:xfrm>
        </p:spPr>
        <p:txBody>
          <a:bodyPr/>
          <a:lstStyle/>
          <a:p>
            <a:r>
              <a:rPr lang="fr-FR" dirty="0"/>
              <a:t>RAPPORT D’ACTIVITE</a:t>
            </a:r>
          </a:p>
        </p:txBody>
      </p:sp>
      <p:pic>
        <p:nvPicPr>
          <p:cNvPr id="4" name="Espace réservé du contenu 3" descr="IMG_17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14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490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5257" y="-435429"/>
            <a:ext cx="8229600" cy="1600200"/>
          </a:xfrm>
        </p:spPr>
        <p:txBody>
          <a:bodyPr/>
          <a:lstStyle/>
          <a:p>
            <a:r>
              <a:rPr lang="fr-FR" dirty="0"/>
              <a:t>RAPPORT D’ACTIVITE</a:t>
            </a:r>
          </a:p>
        </p:txBody>
      </p:sp>
      <p:pic>
        <p:nvPicPr>
          <p:cNvPr id="4" name="Espace réservé du contenu 3" descr="IMG_178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603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99143"/>
            <a:ext cx="8229600" cy="1600200"/>
          </a:xfrm>
        </p:spPr>
        <p:txBody>
          <a:bodyPr/>
          <a:lstStyle/>
          <a:p>
            <a:r>
              <a:rPr lang="fr-FR" dirty="0" smtClean="0"/>
              <a:t>Information sur l’activité</a:t>
            </a:r>
            <a:endParaRPr lang="fr-FR" dirty="0"/>
          </a:p>
        </p:txBody>
      </p:sp>
      <p:pic>
        <p:nvPicPr>
          <p:cNvPr id="4" name="Espace réservé du contenu 3" descr="IMG_179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b="6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204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2143"/>
            <a:ext cx="8229600" cy="1600200"/>
          </a:xfrm>
        </p:spPr>
        <p:txBody>
          <a:bodyPr/>
          <a:lstStyle/>
          <a:p>
            <a:r>
              <a:rPr lang="fr-FR" dirty="0" smtClean="0"/>
              <a:t>Type de l’activité</a:t>
            </a:r>
            <a:endParaRPr lang="fr-FR" dirty="0"/>
          </a:p>
        </p:txBody>
      </p:sp>
      <p:pic>
        <p:nvPicPr>
          <p:cNvPr id="4" name="Espace réservé du contenu 3" descr="IMG_179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1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68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Choisir dans la liste des activités</a:t>
            </a:r>
            <a:endParaRPr lang="fr-FR" dirty="0"/>
          </a:p>
        </p:txBody>
      </p:sp>
      <p:pic>
        <p:nvPicPr>
          <p:cNvPr id="4" name="Espace réservé du contenu 3" descr="IMG_179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56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604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179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b="69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9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Rapport des officiels </a:t>
            </a:r>
            <a:br>
              <a:rPr lang="fr-FR" dirty="0" smtClean="0"/>
            </a:br>
            <a:r>
              <a:rPr lang="fr-FR" dirty="0" smtClean="0"/>
              <a:t>(PU- 101)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20047"/>
            <a:ext cx="8229600" cy="4525963"/>
          </a:xfrm>
        </p:spPr>
        <p:txBody>
          <a:bodyPr/>
          <a:lstStyle/>
          <a:p>
            <a:r>
              <a:rPr lang="fr-FR" dirty="0" smtClean="0"/>
              <a:t>Formulaire  de rapport des officiels de club</a:t>
            </a:r>
          </a:p>
          <a:p>
            <a:r>
              <a:rPr lang="fr-FR" dirty="0" smtClean="0"/>
              <a:t> </a:t>
            </a:r>
            <a:r>
              <a:rPr lang="fr-FR" dirty="0"/>
              <a:t>coordonnés des nouveaux officiels élus par le club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en Avril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            Date limite D’ENVOI 15 Mai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3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-559374"/>
            <a:ext cx="8229600" cy="1600200"/>
          </a:xfrm>
        </p:spPr>
        <p:txBody>
          <a:bodyPr/>
          <a:lstStyle/>
          <a:p>
            <a:r>
              <a:rPr lang="fr-FR" sz="3600" dirty="0"/>
              <a:t>Rapport des officiels </a:t>
            </a:r>
            <a:r>
              <a:rPr lang="fr-FR" sz="3600" dirty="0" smtClean="0"/>
              <a:t>(PU- </a:t>
            </a:r>
            <a:r>
              <a:rPr lang="fr-FR" sz="3600" dirty="0"/>
              <a:t>101)</a:t>
            </a:r>
          </a:p>
        </p:txBody>
      </p:sp>
      <p:pic>
        <p:nvPicPr>
          <p:cNvPr id="6" name="Espace réservé du contenu 5" descr="PU 101 Atlas suite 2013 2014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7211"/>
          <a:stretch>
            <a:fillRect/>
          </a:stretch>
        </p:blipFill>
        <p:spPr>
          <a:xfrm>
            <a:off x="4648200" y="1040826"/>
            <a:ext cx="4038600" cy="5085337"/>
          </a:xfrm>
        </p:spPr>
      </p:pic>
      <p:pic>
        <p:nvPicPr>
          <p:cNvPr id="7" name="Espace réservé du contenu 6" descr="PU 101 Atlas 2013 2014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b="6837"/>
          <a:stretch>
            <a:fillRect/>
          </a:stretch>
        </p:blipFill>
        <p:spPr>
          <a:xfrm>
            <a:off x="365760" y="1440070"/>
            <a:ext cx="4041648" cy="4705368"/>
          </a:xfrm>
        </p:spPr>
      </p:pic>
    </p:spTree>
    <p:extLst>
      <p:ext uri="{BB962C8B-B14F-4D97-AF65-F5344CB8AC3E}">
        <p14:creationId xmlns:p14="http://schemas.microsoft.com/office/powerpoint/2010/main" val="413425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des officiels </a:t>
            </a:r>
            <a:br>
              <a:rPr lang="fr-FR" dirty="0"/>
            </a:br>
            <a:r>
              <a:rPr lang="fr-FR" dirty="0"/>
              <a:t>(PU 101)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dirty="0"/>
              <a:t>Instructions pour nous envoyer le formulaire par la poste :</a:t>
            </a:r>
          </a:p>
          <a:p>
            <a:r>
              <a:rPr lang="fr-FR" dirty="0"/>
              <a:t>a. Envoyer un exemplaire au siège international en utilisant l’enveloppe ci-jointe ou l’adresse suivante : LIONS CLUBS INTERNATIONAL 300 WEST 22ND STREET OAK BROOK IL 60523-8842 ETATS-UNIS</a:t>
            </a:r>
          </a:p>
          <a:p>
            <a:r>
              <a:rPr lang="fr-FR" dirty="0"/>
              <a:t>Courriel : </a:t>
            </a:r>
            <a:r>
              <a:rPr lang="fr-FR" dirty="0" err="1"/>
              <a:t>stats@lionsclubs.org</a:t>
            </a:r>
            <a:r>
              <a:rPr lang="fr-FR" dirty="0"/>
              <a:t> Fax : 630-706-9295 Tél. : 630-468-3830</a:t>
            </a:r>
          </a:p>
          <a:p>
            <a:r>
              <a:rPr lang="fr-FR" dirty="0"/>
              <a:t>b. Envoyer un exemplaire à votre gouverneur de district.</a:t>
            </a:r>
          </a:p>
          <a:p>
            <a:r>
              <a:rPr lang="fr-FR" dirty="0"/>
              <a:t>c. Vous avez aussi l’option de nous signaler les officiels de l’année prochaine en utilisant le site Internet </a:t>
            </a:r>
            <a:r>
              <a:rPr lang="fr-FR" dirty="0" err="1"/>
              <a:t>MyLCI</a:t>
            </a:r>
            <a:r>
              <a:rPr lang="fr-FR" dirty="0"/>
              <a:t>. http://</a:t>
            </a:r>
            <a:r>
              <a:rPr lang="fr-FR" dirty="0" err="1"/>
              <a:t>mylci.lionsclubs.org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405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Rapports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Selon le besoin  en concertation avec le président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fr-FR" dirty="0" smtClean="0"/>
              <a:t>- Nécrologie: rapport sur décès                                        - Rapports oraux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6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Rôle du secrétaire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1779" y="2164676"/>
            <a:ext cx="8229600" cy="4525963"/>
          </a:xfrm>
        </p:spPr>
        <p:txBody>
          <a:bodyPr/>
          <a:lstStyle/>
          <a:p>
            <a:r>
              <a:rPr lang="fr-FR" dirty="0" smtClean="0"/>
              <a:t>Fait parti du conseil d’administration</a:t>
            </a:r>
          </a:p>
          <a:p>
            <a:r>
              <a:rPr lang="fr-FR" dirty="0" smtClean="0"/>
              <a:t>Interlocuteur clé du club</a:t>
            </a:r>
          </a:p>
          <a:p>
            <a:r>
              <a:rPr lang="fr-FR" dirty="0" smtClean="0"/>
              <a:t>Membre </a:t>
            </a:r>
            <a:r>
              <a:rPr lang="fr-FR" dirty="0"/>
              <a:t>du comité consultatif</a:t>
            </a:r>
          </a:p>
          <a:p>
            <a:pPr marL="0" indent="0">
              <a:buNone/>
            </a:pPr>
            <a:r>
              <a:rPr lang="fr-FR" dirty="0"/>
              <a:t>        </a:t>
            </a:r>
            <a:r>
              <a:rPr lang="fr-FR" sz="1800" dirty="0"/>
              <a:t> En relation avec le District:        </a:t>
            </a:r>
          </a:p>
          <a:p>
            <a:pPr marL="0" indent="0">
              <a:buNone/>
            </a:pPr>
            <a:r>
              <a:rPr lang="fr-FR" dirty="0"/>
              <a:t>       </a:t>
            </a:r>
            <a:r>
              <a:rPr lang="fr-FR" sz="1800" dirty="0" smtClean="0"/>
              <a:t>Gouverneur</a:t>
            </a:r>
            <a:r>
              <a:rPr lang="fr-FR" sz="1800" dirty="0"/>
              <a:t>, président de zone, président de </a:t>
            </a:r>
            <a:r>
              <a:rPr lang="fr-FR" sz="1800" dirty="0" smtClean="0"/>
              <a:t>région…</a:t>
            </a:r>
            <a:endParaRPr lang="fr-FR" dirty="0" smtClean="0"/>
          </a:p>
          <a:p>
            <a:r>
              <a:rPr lang="fr-FR" dirty="0" smtClean="0"/>
              <a:t>Assure toute la correspondance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1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1272" y="800100"/>
            <a:ext cx="8229600" cy="1600200"/>
          </a:xfrm>
        </p:spPr>
        <p:txBody>
          <a:bodyPr/>
          <a:lstStyle/>
          <a:p>
            <a:r>
              <a:rPr lang="fr-FR" sz="4000" dirty="0"/>
              <a:t>Conséquences si les rapports de clubs ne sont pas transmis à temps:</a:t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00300"/>
            <a:ext cx="8229600" cy="4525963"/>
          </a:xfrm>
        </p:spPr>
        <p:txBody>
          <a:bodyPr/>
          <a:lstStyle/>
          <a:p>
            <a:r>
              <a:rPr lang="fr-FR" dirty="0"/>
              <a:t>Réduction de la possibilité d’obtenir la récompense d’excellence de président de </a:t>
            </a:r>
            <a:r>
              <a:rPr lang="fr-FR" dirty="0" smtClean="0"/>
              <a:t>club</a:t>
            </a:r>
          </a:p>
          <a:p>
            <a:endParaRPr lang="fr-FR" dirty="0"/>
          </a:p>
          <a:p>
            <a:r>
              <a:rPr lang="fr-FR" dirty="0" smtClean="0"/>
              <a:t>Statut </a:t>
            </a:r>
            <a:r>
              <a:rPr lang="fr-FR" dirty="0"/>
              <a:t>de club peut être affecté et risque </a:t>
            </a:r>
            <a:r>
              <a:rPr lang="fr-FR" dirty="0" smtClean="0"/>
              <a:t>d’être </a:t>
            </a:r>
            <a:r>
              <a:rPr lang="fr-FR" dirty="0"/>
              <a:t>annulé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0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3724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Dossiers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Conservation des dossiers sous formes de documents en papier ou fichiers électroniques: </a:t>
            </a:r>
          </a:p>
          <a:p>
            <a:pPr marL="0" indent="0">
              <a:buNone/>
            </a:pPr>
            <a:endParaRPr lang="fr-FR" dirty="0" smtClean="0"/>
          </a:p>
          <a:p>
            <a:pPr>
              <a:buFontTx/>
              <a:buChar char="-"/>
            </a:pPr>
            <a:r>
              <a:rPr lang="fr-FR" sz="1800" dirty="0" smtClean="0"/>
              <a:t>Rapport d’activité                               - Correspondance</a:t>
            </a:r>
          </a:p>
          <a:p>
            <a:pPr>
              <a:buFontTx/>
              <a:buChar char="-"/>
            </a:pPr>
            <a:r>
              <a:rPr lang="fr-FR" sz="1800" dirty="0" smtClean="0"/>
              <a:t>Cotisations/ factures                           - Récompense</a:t>
            </a:r>
          </a:p>
          <a:p>
            <a:pPr>
              <a:buFontTx/>
              <a:buChar char="-"/>
            </a:pPr>
            <a:r>
              <a:rPr lang="fr-FR" sz="1800" dirty="0" smtClean="0"/>
              <a:t>Communiqués                                     - Réunions / Procès verbaux</a:t>
            </a:r>
          </a:p>
          <a:p>
            <a:pPr>
              <a:buFontTx/>
              <a:buChar char="-"/>
            </a:pPr>
            <a:r>
              <a:rPr lang="fr-FR" sz="1800" dirty="0" smtClean="0"/>
              <a:t>Liste/ informations sur les membres   - Rapport mensuel </a:t>
            </a:r>
            <a:r>
              <a:rPr lang="fr-FR" sz="1800" dirty="0" err="1" smtClean="0"/>
              <a:t>déffectif</a:t>
            </a:r>
            <a:endParaRPr lang="fr-FR" sz="1800" dirty="0"/>
          </a:p>
        </p:txBody>
      </p:sp>
      <p:pic>
        <p:nvPicPr>
          <p:cNvPr id="6" name="Image 5" descr="BU00945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69" y="4663630"/>
            <a:ext cx="1978554" cy="1758341"/>
          </a:xfrm>
          <a:prstGeom prst="rect">
            <a:avLst/>
          </a:prstGeom>
        </p:spPr>
      </p:pic>
      <p:pic>
        <p:nvPicPr>
          <p:cNvPr id="7" name="Image 6" descr="BES_08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6" y="4663630"/>
            <a:ext cx="2849071" cy="20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Réunions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1019"/>
            <a:ext cx="8229600" cy="4525963"/>
          </a:xfrm>
        </p:spPr>
        <p:txBody>
          <a:bodyPr/>
          <a:lstStyle/>
          <a:p>
            <a:r>
              <a:rPr lang="fr-FR" dirty="0" smtClean="0"/>
              <a:t>Préparation et déroulement des réunions</a:t>
            </a:r>
          </a:p>
          <a:p>
            <a:r>
              <a:rPr lang="fr-FR" dirty="0" smtClean="0"/>
              <a:t>Ordre du jour</a:t>
            </a:r>
          </a:p>
          <a:p>
            <a:r>
              <a:rPr lang="fr-FR" dirty="0" smtClean="0"/>
              <a:t>Heure et lieux des réunions</a:t>
            </a:r>
          </a:p>
          <a:p>
            <a:r>
              <a:rPr lang="fr-FR" dirty="0" smtClean="0"/>
              <a:t>Feuille de présence</a:t>
            </a:r>
          </a:p>
          <a:p>
            <a:r>
              <a:rPr lang="fr-FR" dirty="0" smtClean="0"/>
              <a:t>Procès verbal de la réunion précédente</a:t>
            </a:r>
          </a:p>
          <a:p>
            <a:r>
              <a:rPr lang="fr-FR" dirty="0" smtClean="0"/>
              <a:t>Procès verbal de la réunion en cours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41489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8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551" y="0"/>
            <a:ext cx="8229600" cy="16002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Cotisations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9451" y="2491218"/>
            <a:ext cx="8229600" cy="4525963"/>
          </a:xfrm>
        </p:spPr>
        <p:txBody>
          <a:bodyPr/>
          <a:lstStyle/>
          <a:p>
            <a:r>
              <a:rPr lang="fr-FR" dirty="0" smtClean="0"/>
              <a:t>En collaboration avec le trésorier</a:t>
            </a:r>
          </a:p>
          <a:p>
            <a:r>
              <a:rPr lang="fr-FR" dirty="0" smtClean="0"/>
              <a:t>Envoyer communiqué ou factures aux membres pour les cotisations</a:t>
            </a:r>
          </a:p>
          <a:p>
            <a:r>
              <a:rPr lang="fr-FR" dirty="0" smtClean="0"/>
              <a:t>Préparation des relevés tous les 3-6mois</a:t>
            </a:r>
          </a:p>
          <a:p>
            <a:r>
              <a:rPr lang="fr-FR" dirty="0" smtClean="0"/>
              <a:t>Remise des cotisations au trésorier contre reçu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8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total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17272"/>
            <a:ext cx="8229600" cy="4525963"/>
          </a:xfrm>
        </p:spPr>
        <p:txBody>
          <a:bodyPr/>
          <a:lstStyle/>
          <a:p>
            <a:r>
              <a:rPr lang="fr-FR" dirty="0" err="1"/>
              <a:t>S</a:t>
            </a:r>
            <a:r>
              <a:rPr lang="fr-FR" dirty="0" err="1" smtClean="0"/>
              <a:t>ecretaire</a:t>
            </a:r>
            <a:r>
              <a:rPr lang="fr-FR" dirty="0" smtClean="0"/>
              <a:t>: </a:t>
            </a:r>
            <a:r>
              <a:rPr lang="fr-FR" dirty="0" smtClean="0"/>
              <a:t>grande responsabilité</a:t>
            </a:r>
          </a:p>
          <a:p>
            <a:r>
              <a:rPr lang="fr-FR" dirty="0" smtClean="0"/>
              <a:t>Il doit se former et former les autres afin de bien répondre à toutes les interrogations</a:t>
            </a:r>
          </a:p>
          <a:p>
            <a:r>
              <a:rPr lang="fr-FR" dirty="0" smtClean="0"/>
              <a:t>S’aider des ressources notamment sur le site, </a:t>
            </a:r>
            <a:r>
              <a:rPr lang="fr-FR" dirty="0" err="1" smtClean="0"/>
              <a:t>past</a:t>
            </a:r>
            <a:r>
              <a:rPr lang="fr-FR" dirty="0" smtClean="0"/>
              <a:t> secrétaires, district , constitution et statuts (LA-2) , manuel des officiels de club, catalogue(fournitures), archives du club.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470869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0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5011071"/>
            <a:ext cx="7772399" cy="1131887"/>
          </a:xfrm>
          <a:prstGeom prst="rect">
            <a:avLst/>
          </a:prstGeom>
        </p:spPr>
      </p:pic>
      <p:pic>
        <p:nvPicPr>
          <p:cNvPr id="6" name="Image 5" descr="j03167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40" y="370935"/>
            <a:ext cx="592334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7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Correspondance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87552"/>
            <a:ext cx="8229600" cy="4525963"/>
          </a:xfrm>
        </p:spPr>
        <p:txBody>
          <a:bodyPr/>
          <a:lstStyle/>
          <a:p>
            <a:r>
              <a:rPr lang="fr-FR" dirty="0" smtClean="0"/>
              <a:t>En concertation avec le président</a:t>
            </a:r>
          </a:p>
          <a:p>
            <a:r>
              <a:rPr lang="fr-FR" dirty="0" smtClean="0"/>
              <a:t>Doit se faire à temps et rapidement</a:t>
            </a:r>
          </a:p>
          <a:p>
            <a:r>
              <a:rPr lang="fr-FR" dirty="0" smtClean="0"/>
              <a:t>Appropriée :</a:t>
            </a:r>
          </a:p>
          <a:p>
            <a:pPr>
              <a:buFontTx/>
              <a:buChar char="-"/>
            </a:pPr>
            <a:r>
              <a:rPr lang="fr-FR" sz="1800" dirty="0" smtClean="0"/>
              <a:t>Professionnelle</a:t>
            </a:r>
          </a:p>
          <a:p>
            <a:pPr marL="0" indent="0">
              <a:buNone/>
            </a:pPr>
            <a:r>
              <a:rPr lang="fr-FR" sz="1800" dirty="0" smtClean="0"/>
              <a:t>-     Langage facile</a:t>
            </a:r>
          </a:p>
          <a:p>
            <a:pPr>
              <a:buFontTx/>
              <a:buChar char="-"/>
            </a:pPr>
            <a:r>
              <a:rPr lang="fr-FR" sz="1800" dirty="0" smtClean="0"/>
              <a:t>se référer à la constitution et aux statuts</a:t>
            </a:r>
          </a:p>
          <a:p>
            <a:pPr>
              <a:buFont typeface="Arial"/>
              <a:buChar char="•"/>
            </a:pPr>
            <a:r>
              <a:rPr lang="fr-FR" dirty="0"/>
              <a:t>O</a:t>
            </a:r>
            <a:r>
              <a:rPr lang="fr-FR" dirty="0" smtClean="0"/>
              <a:t>rganisation +++                                                              </a:t>
            </a:r>
            <a:r>
              <a:rPr lang="fr-FR" sz="1800" dirty="0" smtClean="0"/>
              <a:t>  classement des exemplaires.</a:t>
            </a:r>
          </a:p>
          <a:p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7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RAPPORTS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98119"/>
            <a:ext cx="8229600" cy="4525963"/>
          </a:xfrm>
        </p:spPr>
        <p:txBody>
          <a:bodyPr/>
          <a:lstStyle/>
          <a:p>
            <a:r>
              <a:rPr lang="fr-FR" dirty="0" smtClean="0"/>
              <a:t>Rédiger et transmettre les rapports</a:t>
            </a:r>
          </a:p>
          <a:p>
            <a:r>
              <a:rPr lang="fr-FR" dirty="0" smtClean="0"/>
              <a:t>Respect des dates limites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           - Rapport mensuel d’effectif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- Rapport d’activité (A-1)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    - rapport des officiels du club (PU-101)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2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Rapports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6320" y="2046823"/>
            <a:ext cx="8229600" cy="4525963"/>
          </a:xfrm>
        </p:spPr>
        <p:txBody>
          <a:bodyPr/>
          <a:lstStyle/>
          <a:p>
            <a:r>
              <a:rPr lang="fr-FR" dirty="0" smtClean="0"/>
              <a:t>Formulaire de demande de récompense d’excellence de président de club</a:t>
            </a:r>
          </a:p>
          <a:p>
            <a:r>
              <a:rPr lang="fr-FR" dirty="0" smtClean="0"/>
              <a:t>Formulaire de membre fondateur :                             dans les 90 jours après l’approbation de la charte</a:t>
            </a:r>
          </a:p>
          <a:p>
            <a:r>
              <a:rPr lang="fr-FR" dirty="0" smtClean="0"/>
              <a:t>Formulaire de membre transféré:                                         2 opérations: Radiation d’un club puis transfert à un autre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660447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6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958"/>
            <a:ext cx="8229600" cy="1600200"/>
          </a:xfrm>
        </p:spPr>
        <p:txBody>
          <a:bodyPr/>
          <a:lstStyle/>
          <a:p>
            <a:r>
              <a:rPr lang="fr-FR" dirty="0" smtClean="0"/>
              <a:t>Rapport mensuel d’effectif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39133"/>
            <a:ext cx="8229600" cy="4525963"/>
          </a:xfrm>
        </p:spPr>
        <p:txBody>
          <a:bodyPr/>
          <a:lstStyle/>
          <a:p>
            <a:r>
              <a:rPr lang="fr-FR" dirty="0" smtClean="0"/>
              <a:t>Nouveaux recrus</a:t>
            </a:r>
          </a:p>
          <a:p>
            <a:r>
              <a:rPr lang="fr-FR" dirty="0" smtClean="0"/>
              <a:t>Démissions</a:t>
            </a:r>
          </a:p>
          <a:p>
            <a:r>
              <a:rPr lang="fr-FR" dirty="0" smtClean="0"/>
              <a:t>Radiation</a:t>
            </a:r>
          </a:p>
          <a:p>
            <a:r>
              <a:rPr lang="fr-FR" dirty="0" smtClean="0"/>
              <a:t>Transfert</a:t>
            </a:r>
          </a:p>
          <a:p>
            <a:r>
              <a:rPr lang="fr-FR" dirty="0" smtClean="0"/>
              <a:t>Rapport en ligne </a:t>
            </a:r>
            <a:r>
              <a:rPr lang="fr-FR" sz="1800" dirty="0" smtClean="0"/>
              <a:t>(site WMMR) </a:t>
            </a:r>
            <a:r>
              <a:rPr lang="fr-FR" dirty="0" smtClean="0"/>
              <a:t>avant la fin du mois en cours</a:t>
            </a:r>
          </a:p>
          <a:p>
            <a:r>
              <a:rPr lang="fr-FR" dirty="0" smtClean="0"/>
              <a:t>RME sous forme de document avant le 20 de chaque mois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1" y="5945661"/>
            <a:ext cx="6192679" cy="9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7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83975"/>
            <a:ext cx="8229600" cy="1600200"/>
          </a:xfrm>
        </p:spPr>
        <p:txBody>
          <a:bodyPr/>
          <a:lstStyle/>
          <a:p>
            <a:r>
              <a:rPr lang="fr-FR" dirty="0" smtClean="0"/>
              <a:t>Rapport en ligne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1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08428"/>
            <a:ext cx="8229600" cy="1600200"/>
          </a:xfrm>
        </p:spPr>
        <p:txBody>
          <a:bodyPr/>
          <a:lstStyle/>
          <a:p>
            <a:r>
              <a:rPr lang="fr-FR" dirty="0" smtClean="0"/>
              <a:t>Envoyer des rapports</a:t>
            </a:r>
            <a:endParaRPr lang="fr-FR" dirty="0"/>
          </a:p>
        </p:txBody>
      </p:sp>
      <p:pic>
        <p:nvPicPr>
          <p:cNvPr id="4" name="Espace réservé du contenu 3" descr="IMG_17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0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Exécutive.thmx</Template>
  <TotalTime>1883</TotalTime>
  <Words>627</Words>
  <Application>Microsoft Macintosh PowerPoint</Application>
  <PresentationFormat>Présentation à l'écran (4:3)</PresentationFormat>
  <Paragraphs>105</Paragraphs>
  <Slides>35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Exécutive</vt:lpstr>
      <vt:lpstr>LE SECRETAIRE DE  CLUB</vt:lpstr>
      <vt:lpstr>OBJECTIFS</vt:lpstr>
      <vt:lpstr>Rôle du secrétaire</vt:lpstr>
      <vt:lpstr>Correspondance</vt:lpstr>
      <vt:lpstr>RAPPORTS</vt:lpstr>
      <vt:lpstr>Rapports</vt:lpstr>
      <vt:lpstr>Rapport mensuel d’effectif</vt:lpstr>
      <vt:lpstr>Rapport en ligne</vt:lpstr>
      <vt:lpstr>Envoyer des rapports</vt:lpstr>
      <vt:lpstr>Rapport en ligne</vt:lpstr>
      <vt:lpstr>Nom d’utilisateur, Mot de passe</vt:lpstr>
      <vt:lpstr>Rapport d’effectif</vt:lpstr>
      <vt:lpstr>Rapport d’effectif</vt:lpstr>
      <vt:lpstr>Rapport d’effectif</vt:lpstr>
      <vt:lpstr>Rapport d’effectif</vt:lpstr>
      <vt:lpstr>Rapport d’effectif</vt:lpstr>
      <vt:lpstr>Rapport d’activité (A-1)</vt:lpstr>
      <vt:lpstr>Rapport d’activité  en ligne</vt:lpstr>
      <vt:lpstr>RAPPORT D’ACTIVITE</vt:lpstr>
      <vt:lpstr>RAPPORT D’ACTIVITE</vt:lpstr>
      <vt:lpstr>RAPPORT D’ACTIVITE</vt:lpstr>
      <vt:lpstr>Information sur l’activité</vt:lpstr>
      <vt:lpstr>Type de l’activité</vt:lpstr>
      <vt:lpstr>Choisir dans la liste des activités</vt:lpstr>
      <vt:lpstr>Présentation PowerPoint</vt:lpstr>
      <vt:lpstr>Rapport des officiels  (PU- 101)</vt:lpstr>
      <vt:lpstr>Rapport des officiels (PU- 101)</vt:lpstr>
      <vt:lpstr>Rapport des officiels  (PU 101)</vt:lpstr>
      <vt:lpstr>Rapports</vt:lpstr>
      <vt:lpstr>Conséquences si les rapports de clubs ne sont pas transmis à temps: </vt:lpstr>
      <vt:lpstr>Dossiers</vt:lpstr>
      <vt:lpstr>Réunions</vt:lpstr>
      <vt:lpstr>Cotisations</vt:lpstr>
      <vt:lpstr>Au total</vt:lpstr>
      <vt:lpstr>Merci de votre attention</vt:lpstr>
    </vt:vector>
  </TitlesOfParts>
  <Company>Clinique Atfal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SECRETAIRE DE LIONS CLUB</dc:title>
  <dc:creator>Faouzi  Merini</dc:creator>
  <cp:lastModifiedBy>Faouzi  Merini</cp:lastModifiedBy>
  <cp:revision>39</cp:revision>
  <dcterms:created xsi:type="dcterms:W3CDTF">2013-05-12T09:31:44Z</dcterms:created>
  <dcterms:modified xsi:type="dcterms:W3CDTF">2013-05-17T15:13:51Z</dcterms:modified>
</cp:coreProperties>
</file>