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60" r:id="rId2"/>
    <p:sldId id="266" r:id="rId3"/>
    <p:sldId id="319" r:id="rId4"/>
    <p:sldId id="262" r:id="rId5"/>
    <p:sldId id="258" r:id="rId6"/>
    <p:sldId id="263" r:id="rId7"/>
    <p:sldId id="264" r:id="rId8"/>
    <p:sldId id="317" r:id="rId9"/>
    <p:sldId id="270" r:id="rId10"/>
    <p:sldId id="272" r:id="rId11"/>
    <p:sldId id="274" r:id="rId12"/>
    <p:sldId id="315" r:id="rId13"/>
    <p:sldId id="305" r:id="rId14"/>
    <p:sldId id="306" r:id="rId15"/>
    <p:sldId id="277" r:id="rId16"/>
    <p:sldId id="276" r:id="rId17"/>
    <p:sldId id="280" r:id="rId18"/>
    <p:sldId id="279" r:id="rId19"/>
    <p:sldId id="285" r:id="rId20"/>
    <p:sldId id="283" r:id="rId21"/>
    <p:sldId id="284" r:id="rId22"/>
    <p:sldId id="289" r:id="rId23"/>
    <p:sldId id="287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11" r:id="rId33"/>
    <p:sldId id="303" r:id="rId34"/>
    <p:sldId id="307" r:id="rId35"/>
    <p:sldId id="308" r:id="rId36"/>
    <p:sldId id="309" r:id="rId37"/>
    <p:sldId id="313" r:id="rId38"/>
    <p:sldId id="310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5" d="100"/>
          <a:sy n="55" d="100"/>
        </p:scale>
        <p:origin x="-19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FA7BA8-F22D-B94A-B175-650292C933B8}" type="doc">
      <dgm:prSet loTypeId="urn:microsoft.com/office/officeart/2005/8/layout/orgChart1" loCatId="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34EDB878-B167-FB4F-8E1E-C28EF2A6AFAE}">
      <dgm:prSet phldrT="[Texte]" custT="1"/>
      <dgm:spPr/>
      <dgm:t>
        <a:bodyPr/>
        <a:lstStyle/>
        <a:p>
          <a:r>
            <a:rPr lang="fr-FR" sz="2400" dirty="0" smtClean="0">
              <a:solidFill>
                <a:srgbClr val="FF0000"/>
              </a:solidFill>
            </a:rPr>
            <a:t>Siège </a:t>
          </a:r>
          <a:r>
            <a:rPr lang="fr-FR" sz="2400" dirty="0" smtClean="0">
              <a:solidFill>
                <a:srgbClr val="FF0000"/>
              </a:solidFill>
            </a:rPr>
            <a:t>international: </a:t>
          </a:r>
          <a:r>
            <a:rPr lang="fr-FR" sz="1500" dirty="0" smtClean="0"/>
            <a:t>OAK BROOK              46 000 CLUBS .                                                     1,35 million de membres</a:t>
          </a:r>
          <a:endParaRPr lang="fr-FR" sz="1500" dirty="0"/>
        </a:p>
      </dgm:t>
    </dgm:pt>
    <dgm:pt modelId="{EEBBB556-558F-FF48-B958-950ACAA1922B}" type="parTrans" cxnId="{76368534-EDA6-0141-9BC2-3EEC8CDD0ECC}">
      <dgm:prSet/>
      <dgm:spPr/>
      <dgm:t>
        <a:bodyPr/>
        <a:lstStyle/>
        <a:p>
          <a:endParaRPr lang="fr-FR"/>
        </a:p>
      </dgm:t>
    </dgm:pt>
    <dgm:pt modelId="{5CADF1B5-D46E-AA4D-9B9E-72C0505D5BDC}" type="sibTrans" cxnId="{76368534-EDA6-0141-9BC2-3EEC8CDD0ECC}">
      <dgm:prSet/>
      <dgm:spPr/>
      <dgm:t>
        <a:bodyPr/>
        <a:lstStyle/>
        <a:p>
          <a:endParaRPr lang="fr-FR"/>
        </a:p>
      </dgm:t>
    </dgm:pt>
    <dgm:pt modelId="{642B4431-61CD-A547-A326-39BD1D670AB8}" type="asst">
      <dgm:prSet phldrT="[Texte]" custT="1"/>
      <dgm:spPr/>
      <dgm:t>
        <a:bodyPr/>
        <a:lstStyle/>
        <a:p>
          <a:r>
            <a:rPr lang="fr-FR" sz="1800" dirty="0" smtClean="0">
              <a:solidFill>
                <a:srgbClr val="FF0000"/>
              </a:solidFill>
            </a:rPr>
            <a:t>District</a:t>
          </a:r>
        </a:p>
        <a:p>
          <a:r>
            <a:rPr lang="fr-FR" sz="1600" dirty="0" smtClean="0"/>
            <a:t>Sous district</a:t>
          </a:r>
        </a:p>
        <a:p>
          <a:r>
            <a:rPr lang="fr-FR" sz="1500" dirty="0" smtClean="0"/>
            <a:t>District multiples</a:t>
          </a:r>
        </a:p>
        <a:p>
          <a:r>
            <a:rPr lang="fr-FR" sz="1500" dirty="0" smtClean="0"/>
            <a:t>District= 35 clubs et 1250 membres</a:t>
          </a:r>
          <a:endParaRPr lang="fr-FR" sz="1500" dirty="0"/>
        </a:p>
      </dgm:t>
    </dgm:pt>
    <dgm:pt modelId="{BD32C664-A823-7946-AE15-B79161B3BC8C}" type="sibTrans" cxnId="{D69A715E-B0B0-2E45-880D-74B1BD04F67C}">
      <dgm:prSet/>
      <dgm:spPr/>
      <dgm:t>
        <a:bodyPr/>
        <a:lstStyle/>
        <a:p>
          <a:endParaRPr lang="fr-FR"/>
        </a:p>
      </dgm:t>
    </dgm:pt>
    <dgm:pt modelId="{258F9993-4CE5-4D4A-891A-31C93252128C}" type="parTrans" cxnId="{D69A715E-B0B0-2E45-880D-74B1BD04F67C}">
      <dgm:prSet/>
      <dgm:spPr/>
      <dgm:t>
        <a:bodyPr/>
        <a:lstStyle/>
        <a:p>
          <a:endParaRPr lang="fr-FR"/>
        </a:p>
      </dgm:t>
    </dgm:pt>
    <dgm:pt modelId="{E9333058-1287-2849-844A-54A167BA8678}">
      <dgm:prSet phldrT="[Texte]" custT="1"/>
      <dgm:spPr/>
      <dgm:t>
        <a:bodyPr/>
        <a:lstStyle/>
        <a:p>
          <a:r>
            <a:rPr lang="fr-FR" sz="2000" dirty="0" smtClean="0">
              <a:solidFill>
                <a:srgbClr val="FF0000"/>
              </a:solidFill>
            </a:rPr>
            <a:t>Club: </a:t>
          </a:r>
          <a:r>
            <a:rPr lang="fr-FR" sz="1400" dirty="0" smtClean="0">
              <a:solidFill>
                <a:schemeClr val="tx1"/>
              </a:solidFill>
            </a:rPr>
            <a:t>20 membres</a:t>
          </a:r>
          <a:endParaRPr lang="fr-FR" sz="1400" dirty="0" smtClean="0">
            <a:solidFill>
              <a:schemeClr val="tx1"/>
            </a:solidFill>
          </a:endParaRPr>
        </a:p>
        <a:p>
          <a:r>
            <a:rPr lang="fr-FR" sz="1600" dirty="0" smtClean="0"/>
            <a:t>- Bureau</a:t>
          </a:r>
        </a:p>
        <a:p>
          <a:r>
            <a:rPr lang="fr-FR" sz="1600" dirty="0" smtClean="0"/>
            <a:t>- Conseil d’administration</a:t>
          </a:r>
        </a:p>
      </dgm:t>
    </dgm:pt>
    <dgm:pt modelId="{3F265611-16E0-5F40-9C2D-9CEB7D45D9C2}" type="sibTrans" cxnId="{2DAFF791-B4BB-6B43-A740-90DB8D81235B}">
      <dgm:prSet/>
      <dgm:spPr/>
      <dgm:t>
        <a:bodyPr/>
        <a:lstStyle/>
        <a:p>
          <a:endParaRPr lang="fr-FR"/>
        </a:p>
      </dgm:t>
    </dgm:pt>
    <dgm:pt modelId="{B3305D9F-0201-2449-AA12-C8A19A698470}" type="parTrans" cxnId="{2DAFF791-B4BB-6B43-A740-90DB8D81235B}">
      <dgm:prSet/>
      <dgm:spPr/>
      <dgm:t>
        <a:bodyPr/>
        <a:lstStyle/>
        <a:p>
          <a:endParaRPr lang="fr-FR"/>
        </a:p>
      </dgm:t>
    </dgm:pt>
    <dgm:pt modelId="{613A3BDE-DA19-514B-8B20-E73A69F066AE}" type="pres">
      <dgm:prSet presAssocID="{B9FA7BA8-F22D-B94A-B175-650292C933B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E071EE21-1BCB-5041-AF9B-44A6D57E4F7F}" type="pres">
      <dgm:prSet presAssocID="{34EDB878-B167-FB4F-8E1E-C28EF2A6AFAE}" presName="hierRoot1" presStyleCnt="0">
        <dgm:presLayoutVars>
          <dgm:hierBranch val="init"/>
        </dgm:presLayoutVars>
      </dgm:prSet>
      <dgm:spPr/>
    </dgm:pt>
    <dgm:pt modelId="{F8CF308C-54E9-0A4D-B900-B2F67BFA2D88}" type="pres">
      <dgm:prSet presAssocID="{34EDB878-B167-FB4F-8E1E-C28EF2A6AFAE}" presName="rootComposite1" presStyleCnt="0"/>
      <dgm:spPr/>
    </dgm:pt>
    <dgm:pt modelId="{2638026C-BE5F-A646-B746-E9CAE91959DC}" type="pres">
      <dgm:prSet presAssocID="{34EDB878-B167-FB4F-8E1E-C28EF2A6AFAE}" presName="rootText1" presStyleLbl="node0" presStyleIdx="0" presStyleCnt="1" custScaleX="269174" custScaleY="12456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A9E622F-F1C3-0143-AF4A-527EE9B40F68}" type="pres">
      <dgm:prSet presAssocID="{34EDB878-B167-FB4F-8E1E-C28EF2A6AFAE}" presName="rootConnector1" presStyleLbl="node1" presStyleIdx="0" presStyleCnt="0"/>
      <dgm:spPr/>
      <dgm:t>
        <a:bodyPr/>
        <a:lstStyle/>
        <a:p>
          <a:endParaRPr lang="fr-FR"/>
        </a:p>
      </dgm:t>
    </dgm:pt>
    <dgm:pt modelId="{08CFFA17-98CD-7747-BB03-5F80FE98C40A}" type="pres">
      <dgm:prSet presAssocID="{34EDB878-B167-FB4F-8E1E-C28EF2A6AFAE}" presName="hierChild2" presStyleCnt="0"/>
      <dgm:spPr/>
    </dgm:pt>
    <dgm:pt modelId="{F0245676-6C3B-7E43-B2F9-0CF15943D65C}" type="pres">
      <dgm:prSet presAssocID="{B3305D9F-0201-2449-AA12-C8A19A698470}" presName="Name37" presStyleLbl="parChTrans1D2" presStyleIdx="0" presStyleCnt="2"/>
      <dgm:spPr/>
      <dgm:t>
        <a:bodyPr/>
        <a:lstStyle/>
        <a:p>
          <a:endParaRPr lang="fr-FR"/>
        </a:p>
      </dgm:t>
    </dgm:pt>
    <dgm:pt modelId="{F0C0DC90-0C9D-444C-9873-B2BDFF658B3F}" type="pres">
      <dgm:prSet presAssocID="{E9333058-1287-2849-844A-54A167BA8678}" presName="hierRoot2" presStyleCnt="0">
        <dgm:presLayoutVars>
          <dgm:hierBranch val="init"/>
        </dgm:presLayoutVars>
      </dgm:prSet>
      <dgm:spPr/>
    </dgm:pt>
    <dgm:pt modelId="{B1FAD619-5D6C-D34B-B1A2-9F20CBBD2E7B}" type="pres">
      <dgm:prSet presAssocID="{E9333058-1287-2849-844A-54A167BA8678}" presName="rootComposite" presStyleCnt="0"/>
      <dgm:spPr/>
    </dgm:pt>
    <dgm:pt modelId="{35C1495B-F2A0-8C4A-9014-8E64A36A1C53}" type="pres">
      <dgm:prSet presAssocID="{E9333058-1287-2849-844A-54A167BA8678}" presName="rootText" presStyleLbl="node2" presStyleIdx="0" presStyleCnt="1" custScaleY="12798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EBBB344-8FDF-984A-99C4-48D8559995A0}" type="pres">
      <dgm:prSet presAssocID="{E9333058-1287-2849-844A-54A167BA8678}" presName="rootConnector" presStyleLbl="node2" presStyleIdx="0" presStyleCnt="1"/>
      <dgm:spPr/>
      <dgm:t>
        <a:bodyPr/>
        <a:lstStyle/>
        <a:p>
          <a:endParaRPr lang="fr-FR"/>
        </a:p>
      </dgm:t>
    </dgm:pt>
    <dgm:pt modelId="{75B42E69-E15A-4F4D-80EA-B42CF810B7AA}" type="pres">
      <dgm:prSet presAssocID="{E9333058-1287-2849-844A-54A167BA8678}" presName="hierChild4" presStyleCnt="0"/>
      <dgm:spPr/>
    </dgm:pt>
    <dgm:pt modelId="{DC483397-480A-234C-A201-D9D7FDBAB636}" type="pres">
      <dgm:prSet presAssocID="{E9333058-1287-2849-844A-54A167BA8678}" presName="hierChild5" presStyleCnt="0"/>
      <dgm:spPr/>
    </dgm:pt>
    <dgm:pt modelId="{5C73A0EF-125C-2B42-A976-3D09DC349ECD}" type="pres">
      <dgm:prSet presAssocID="{34EDB878-B167-FB4F-8E1E-C28EF2A6AFAE}" presName="hierChild3" presStyleCnt="0"/>
      <dgm:spPr/>
    </dgm:pt>
    <dgm:pt modelId="{2B90CD30-FEAF-0A4F-8385-5D6A05BEBC70}" type="pres">
      <dgm:prSet presAssocID="{258F9993-4CE5-4D4A-891A-31C93252128C}" presName="Name111" presStyleLbl="parChTrans1D2" presStyleIdx="1" presStyleCnt="2"/>
      <dgm:spPr/>
      <dgm:t>
        <a:bodyPr/>
        <a:lstStyle/>
        <a:p>
          <a:endParaRPr lang="fr-FR"/>
        </a:p>
      </dgm:t>
    </dgm:pt>
    <dgm:pt modelId="{DFE93E01-B720-9C47-B149-E66B721EDA2B}" type="pres">
      <dgm:prSet presAssocID="{642B4431-61CD-A547-A326-39BD1D670AB8}" presName="hierRoot3" presStyleCnt="0">
        <dgm:presLayoutVars>
          <dgm:hierBranch val="init"/>
        </dgm:presLayoutVars>
      </dgm:prSet>
      <dgm:spPr/>
    </dgm:pt>
    <dgm:pt modelId="{3B4F92D2-EABA-B54C-9DCC-667FEC84D0C6}" type="pres">
      <dgm:prSet presAssocID="{642B4431-61CD-A547-A326-39BD1D670AB8}" presName="rootComposite3" presStyleCnt="0"/>
      <dgm:spPr/>
    </dgm:pt>
    <dgm:pt modelId="{F42DF27D-777E-1642-B1C5-74500197EB9E}" type="pres">
      <dgm:prSet presAssocID="{642B4431-61CD-A547-A326-39BD1D670AB8}" presName="rootText3" presStyleLbl="asst1" presStyleIdx="0" presStyleCnt="1" custScaleX="183119" custScaleY="134708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AB5B1ED-7B40-6246-925E-FB47DDAEFA26}" type="pres">
      <dgm:prSet presAssocID="{642B4431-61CD-A547-A326-39BD1D670AB8}" presName="rootConnector3" presStyleLbl="asst1" presStyleIdx="0" presStyleCnt="1"/>
      <dgm:spPr/>
      <dgm:t>
        <a:bodyPr/>
        <a:lstStyle/>
        <a:p>
          <a:endParaRPr lang="fr-FR"/>
        </a:p>
      </dgm:t>
    </dgm:pt>
    <dgm:pt modelId="{49DB65FD-FE2F-C54F-9334-97EF43F61337}" type="pres">
      <dgm:prSet presAssocID="{642B4431-61CD-A547-A326-39BD1D670AB8}" presName="hierChild6" presStyleCnt="0"/>
      <dgm:spPr/>
    </dgm:pt>
    <dgm:pt modelId="{661444CB-020B-D540-8D0B-3C0F72D45958}" type="pres">
      <dgm:prSet presAssocID="{642B4431-61CD-A547-A326-39BD1D670AB8}" presName="hierChild7" presStyleCnt="0"/>
      <dgm:spPr/>
    </dgm:pt>
  </dgm:ptLst>
  <dgm:cxnLst>
    <dgm:cxn modelId="{D69A715E-B0B0-2E45-880D-74B1BD04F67C}" srcId="{34EDB878-B167-FB4F-8E1E-C28EF2A6AFAE}" destId="{642B4431-61CD-A547-A326-39BD1D670AB8}" srcOrd="0" destOrd="0" parTransId="{258F9993-4CE5-4D4A-891A-31C93252128C}" sibTransId="{BD32C664-A823-7946-AE15-B79161B3BC8C}"/>
    <dgm:cxn modelId="{EAC37C2D-C248-4747-8169-43D842312587}" type="presOf" srcId="{34EDB878-B167-FB4F-8E1E-C28EF2A6AFAE}" destId="{BA9E622F-F1C3-0143-AF4A-527EE9B40F68}" srcOrd="1" destOrd="0" presId="urn:microsoft.com/office/officeart/2005/8/layout/orgChart1"/>
    <dgm:cxn modelId="{F405AB02-7B27-7B45-BD6B-A9A1201771EE}" type="presOf" srcId="{642B4431-61CD-A547-A326-39BD1D670AB8}" destId="{0AB5B1ED-7B40-6246-925E-FB47DDAEFA26}" srcOrd="1" destOrd="0" presId="urn:microsoft.com/office/officeart/2005/8/layout/orgChart1"/>
    <dgm:cxn modelId="{879C33AA-DF1A-A04A-B766-9F01DEFF3717}" type="presOf" srcId="{B3305D9F-0201-2449-AA12-C8A19A698470}" destId="{F0245676-6C3B-7E43-B2F9-0CF15943D65C}" srcOrd="0" destOrd="0" presId="urn:microsoft.com/office/officeart/2005/8/layout/orgChart1"/>
    <dgm:cxn modelId="{25341242-EF71-C247-A144-D09E99DE44BF}" type="presOf" srcId="{642B4431-61CD-A547-A326-39BD1D670AB8}" destId="{F42DF27D-777E-1642-B1C5-74500197EB9E}" srcOrd="0" destOrd="0" presId="urn:microsoft.com/office/officeart/2005/8/layout/orgChart1"/>
    <dgm:cxn modelId="{93EE86D5-BF14-FF4C-8D02-89033EC56578}" type="presOf" srcId="{B9FA7BA8-F22D-B94A-B175-650292C933B8}" destId="{613A3BDE-DA19-514B-8B20-E73A69F066AE}" srcOrd="0" destOrd="0" presId="urn:microsoft.com/office/officeart/2005/8/layout/orgChart1"/>
    <dgm:cxn modelId="{B6BDA416-68B2-1148-B768-373EAAA66D5C}" type="presOf" srcId="{E9333058-1287-2849-844A-54A167BA8678}" destId="{2EBBB344-8FDF-984A-99C4-48D8559995A0}" srcOrd="1" destOrd="0" presId="urn:microsoft.com/office/officeart/2005/8/layout/orgChart1"/>
    <dgm:cxn modelId="{63020E0E-2BCB-A14E-A249-A55AFB0B98EE}" type="presOf" srcId="{34EDB878-B167-FB4F-8E1E-C28EF2A6AFAE}" destId="{2638026C-BE5F-A646-B746-E9CAE91959DC}" srcOrd="0" destOrd="0" presId="urn:microsoft.com/office/officeart/2005/8/layout/orgChart1"/>
    <dgm:cxn modelId="{50D0AA6F-AD46-9B44-A338-65C25227FD41}" type="presOf" srcId="{E9333058-1287-2849-844A-54A167BA8678}" destId="{35C1495B-F2A0-8C4A-9014-8E64A36A1C53}" srcOrd="0" destOrd="0" presId="urn:microsoft.com/office/officeart/2005/8/layout/orgChart1"/>
    <dgm:cxn modelId="{2DAFF791-B4BB-6B43-A740-90DB8D81235B}" srcId="{34EDB878-B167-FB4F-8E1E-C28EF2A6AFAE}" destId="{E9333058-1287-2849-844A-54A167BA8678}" srcOrd="1" destOrd="0" parTransId="{B3305D9F-0201-2449-AA12-C8A19A698470}" sibTransId="{3F265611-16E0-5F40-9C2D-9CEB7D45D9C2}"/>
    <dgm:cxn modelId="{79B55041-54CF-1848-B486-BE1F237091B7}" type="presOf" srcId="{258F9993-4CE5-4D4A-891A-31C93252128C}" destId="{2B90CD30-FEAF-0A4F-8385-5D6A05BEBC70}" srcOrd="0" destOrd="0" presId="urn:microsoft.com/office/officeart/2005/8/layout/orgChart1"/>
    <dgm:cxn modelId="{76368534-EDA6-0141-9BC2-3EEC8CDD0ECC}" srcId="{B9FA7BA8-F22D-B94A-B175-650292C933B8}" destId="{34EDB878-B167-FB4F-8E1E-C28EF2A6AFAE}" srcOrd="0" destOrd="0" parTransId="{EEBBB556-558F-FF48-B958-950ACAA1922B}" sibTransId="{5CADF1B5-D46E-AA4D-9B9E-72C0505D5BDC}"/>
    <dgm:cxn modelId="{AB779F1C-D786-934B-A514-7E29246BCE06}" type="presParOf" srcId="{613A3BDE-DA19-514B-8B20-E73A69F066AE}" destId="{E071EE21-1BCB-5041-AF9B-44A6D57E4F7F}" srcOrd="0" destOrd="0" presId="urn:microsoft.com/office/officeart/2005/8/layout/orgChart1"/>
    <dgm:cxn modelId="{A0BCE075-40E9-9B42-9927-23DB299D348F}" type="presParOf" srcId="{E071EE21-1BCB-5041-AF9B-44A6D57E4F7F}" destId="{F8CF308C-54E9-0A4D-B900-B2F67BFA2D88}" srcOrd="0" destOrd="0" presId="urn:microsoft.com/office/officeart/2005/8/layout/orgChart1"/>
    <dgm:cxn modelId="{5CE291C1-AC6E-3348-AAAA-FA4F7A6EC4F3}" type="presParOf" srcId="{F8CF308C-54E9-0A4D-B900-B2F67BFA2D88}" destId="{2638026C-BE5F-A646-B746-E9CAE91959DC}" srcOrd="0" destOrd="0" presId="urn:microsoft.com/office/officeart/2005/8/layout/orgChart1"/>
    <dgm:cxn modelId="{93296EC1-E07F-A947-AFEE-E4598DB8CA03}" type="presParOf" srcId="{F8CF308C-54E9-0A4D-B900-B2F67BFA2D88}" destId="{BA9E622F-F1C3-0143-AF4A-527EE9B40F68}" srcOrd="1" destOrd="0" presId="urn:microsoft.com/office/officeart/2005/8/layout/orgChart1"/>
    <dgm:cxn modelId="{EFBEB2D8-B9EF-AC4B-A262-337E791E6D55}" type="presParOf" srcId="{E071EE21-1BCB-5041-AF9B-44A6D57E4F7F}" destId="{08CFFA17-98CD-7747-BB03-5F80FE98C40A}" srcOrd="1" destOrd="0" presId="urn:microsoft.com/office/officeart/2005/8/layout/orgChart1"/>
    <dgm:cxn modelId="{5FDFAB13-C2D9-774B-ADBA-E884F507BA1D}" type="presParOf" srcId="{08CFFA17-98CD-7747-BB03-5F80FE98C40A}" destId="{F0245676-6C3B-7E43-B2F9-0CF15943D65C}" srcOrd="0" destOrd="0" presId="urn:microsoft.com/office/officeart/2005/8/layout/orgChart1"/>
    <dgm:cxn modelId="{A0F6F5F8-A169-F94E-8671-FD6A36589047}" type="presParOf" srcId="{08CFFA17-98CD-7747-BB03-5F80FE98C40A}" destId="{F0C0DC90-0C9D-444C-9873-B2BDFF658B3F}" srcOrd="1" destOrd="0" presId="urn:microsoft.com/office/officeart/2005/8/layout/orgChart1"/>
    <dgm:cxn modelId="{44E075B8-CFFF-E44E-B475-82AB80922C34}" type="presParOf" srcId="{F0C0DC90-0C9D-444C-9873-B2BDFF658B3F}" destId="{B1FAD619-5D6C-D34B-B1A2-9F20CBBD2E7B}" srcOrd="0" destOrd="0" presId="urn:microsoft.com/office/officeart/2005/8/layout/orgChart1"/>
    <dgm:cxn modelId="{705F8012-0D31-4441-B2E3-7B0EA67D5D34}" type="presParOf" srcId="{B1FAD619-5D6C-D34B-B1A2-9F20CBBD2E7B}" destId="{35C1495B-F2A0-8C4A-9014-8E64A36A1C53}" srcOrd="0" destOrd="0" presId="urn:microsoft.com/office/officeart/2005/8/layout/orgChart1"/>
    <dgm:cxn modelId="{1D7E572C-ACD3-7B4C-A82E-7E273C3E0BD3}" type="presParOf" srcId="{B1FAD619-5D6C-D34B-B1A2-9F20CBBD2E7B}" destId="{2EBBB344-8FDF-984A-99C4-48D8559995A0}" srcOrd="1" destOrd="0" presId="urn:microsoft.com/office/officeart/2005/8/layout/orgChart1"/>
    <dgm:cxn modelId="{B8FD1BE7-7BB0-7844-9331-0FBE1C98E6D6}" type="presParOf" srcId="{F0C0DC90-0C9D-444C-9873-B2BDFF658B3F}" destId="{75B42E69-E15A-4F4D-80EA-B42CF810B7AA}" srcOrd="1" destOrd="0" presId="urn:microsoft.com/office/officeart/2005/8/layout/orgChart1"/>
    <dgm:cxn modelId="{EFE328F6-94D3-104D-AAD8-4988C879222D}" type="presParOf" srcId="{F0C0DC90-0C9D-444C-9873-B2BDFF658B3F}" destId="{DC483397-480A-234C-A201-D9D7FDBAB636}" srcOrd="2" destOrd="0" presId="urn:microsoft.com/office/officeart/2005/8/layout/orgChart1"/>
    <dgm:cxn modelId="{1FB2DF2B-F8DA-3A46-94C0-F8D899FAD48D}" type="presParOf" srcId="{E071EE21-1BCB-5041-AF9B-44A6D57E4F7F}" destId="{5C73A0EF-125C-2B42-A976-3D09DC349ECD}" srcOrd="2" destOrd="0" presId="urn:microsoft.com/office/officeart/2005/8/layout/orgChart1"/>
    <dgm:cxn modelId="{1F996D25-DE7F-704A-8A44-756551ACD60F}" type="presParOf" srcId="{5C73A0EF-125C-2B42-A976-3D09DC349ECD}" destId="{2B90CD30-FEAF-0A4F-8385-5D6A05BEBC70}" srcOrd="0" destOrd="0" presId="urn:microsoft.com/office/officeart/2005/8/layout/orgChart1"/>
    <dgm:cxn modelId="{1E128691-E8D4-0849-A659-8E874E674C8F}" type="presParOf" srcId="{5C73A0EF-125C-2B42-A976-3D09DC349ECD}" destId="{DFE93E01-B720-9C47-B149-E66B721EDA2B}" srcOrd="1" destOrd="0" presId="urn:microsoft.com/office/officeart/2005/8/layout/orgChart1"/>
    <dgm:cxn modelId="{554ECB25-3F37-9E42-A41E-670B15A4DC9E}" type="presParOf" srcId="{DFE93E01-B720-9C47-B149-E66B721EDA2B}" destId="{3B4F92D2-EABA-B54C-9DCC-667FEC84D0C6}" srcOrd="0" destOrd="0" presId="urn:microsoft.com/office/officeart/2005/8/layout/orgChart1"/>
    <dgm:cxn modelId="{4A06CE7B-05D1-674B-8A51-6EAA0E6156BE}" type="presParOf" srcId="{3B4F92D2-EABA-B54C-9DCC-667FEC84D0C6}" destId="{F42DF27D-777E-1642-B1C5-74500197EB9E}" srcOrd="0" destOrd="0" presId="urn:microsoft.com/office/officeart/2005/8/layout/orgChart1"/>
    <dgm:cxn modelId="{2B871C32-84ED-694A-8C4E-6DCB1BFD20F6}" type="presParOf" srcId="{3B4F92D2-EABA-B54C-9DCC-667FEC84D0C6}" destId="{0AB5B1ED-7B40-6246-925E-FB47DDAEFA26}" srcOrd="1" destOrd="0" presId="urn:microsoft.com/office/officeart/2005/8/layout/orgChart1"/>
    <dgm:cxn modelId="{034F9CA2-34DA-8743-A87F-EE8EF04D0B42}" type="presParOf" srcId="{DFE93E01-B720-9C47-B149-E66B721EDA2B}" destId="{49DB65FD-FE2F-C54F-9334-97EF43F61337}" srcOrd="1" destOrd="0" presId="urn:microsoft.com/office/officeart/2005/8/layout/orgChart1"/>
    <dgm:cxn modelId="{895C6537-7C01-C54B-B672-AED1EBF435D3}" type="presParOf" srcId="{DFE93E01-B720-9C47-B149-E66B721EDA2B}" destId="{661444CB-020B-D540-8D0B-3C0F72D4595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90CD30-FEAF-0A4F-8385-5D6A05BEBC70}">
      <dsp:nvSpPr>
        <dsp:cNvPr id="0" name=""/>
        <dsp:cNvSpPr/>
      </dsp:nvSpPr>
      <dsp:spPr>
        <a:xfrm>
          <a:off x="4371638" y="1148119"/>
          <a:ext cx="193534" cy="1007798"/>
        </a:xfrm>
        <a:custGeom>
          <a:avLst/>
          <a:gdLst/>
          <a:ahLst/>
          <a:cxnLst/>
          <a:rect l="0" t="0" r="0" b="0"/>
          <a:pathLst>
            <a:path>
              <a:moveTo>
                <a:pt x="193534" y="0"/>
              </a:moveTo>
              <a:lnTo>
                <a:pt x="193534" y="1007798"/>
              </a:lnTo>
              <a:lnTo>
                <a:pt x="0" y="1007798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245676-6C3B-7E43-B2F9-0CF15943D65C}">
      <dsp:nvSpPr>
        <dsp:cNvPr id="0" name=""/>
        <dsp:cNvSpPr/>
      </dsp:nvSpPr>
      <dsp:spPr>
        <a:xfrm>
          <a:off x="4519452" y="1148119"/>
          <a:ext cx="91440" cy="20155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15596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38026C-BE5F-A646-B746-E9CAE91959DC}">
      <dsp:nvSpPr>
        <dsp:cNvPr id="0" name=""/>
        <dsp:cNvSpPr/>
      </dsp:nvSpPr>
      <dsp:spPr>
        <a:xfrm>
          <a:off x="2084484" y="183"/>
          <a:ext cx="4961375" cy="1147935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shade val="80000"/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>
              <a:solidFill>
                <a:srgbClr val="FF0000"/>
              </a:solidFill>
            </a:rPr>
            <a:t>Siège </a:t>
          </a:r>
          <a:r>
            <a:rPr lang="fr-FR" sz="2400" kern="1200" dirty="0" smtClean="0">
              <a:solidFill>
                <a:srgbClr val="FF0000"/>
              </a:solidFill>
            </a:rPr>
            <a:t>international: </a:t>
          </a:r>
          <a:r>
            <a:rPr lang="fr-FR" sz="1500" kern="1200" dirty="0" smtClean="0"/>
            <a:t>OAK BROOK              46 000 CLUBS .                                                     1,35 million de membres</a:t>
          </a:r>
          <a:endParaRPr lang="fr-FR" sz="1500" kern="1200" dirty="0"/>
        </a:p>
      </dsp:txBody>
      <dsp:txXfrm>
        <a:off x="2084484" y="183"/>
        <a:ext cx="4961375" cy="1147935"/>
      </dsp:txXfrm>
    </dsp:sp>
    <dsp:sp modelId="{35C1495B-F2A0-8C4A-9014-8E64A36A1C53}">
      <dsp:nvSpPr>
        <dsp:cNvPr id="0" name=""/>
        <dsp:cNvSpPr/>
      </dsp:nvSpPr>
      <dsp:spPr>
        <a:xfrm>
          <a:off x="3643579" y="3163716"/>
          <a:ext cx="1843185" cy="1179500"/>
        </a:xfrm>
        <a:prstGeom prst="rect">
          <a:avLst/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tint val="99000"/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rgbClr val="FF0000"/>
              </a:solidFill>
            </a:rPr>
            <a:t>Club: </a:t>
          </a:r>
          <a:r>
            <a:rPr lang="fr-FR" sz="1400" kern="1200" dirty="0" smtClean="0">
              <a:solidFill>
                <a:schemeClr val="tx1"/>
              </a:solidFill>
            </a:rPr>
            <a:t>20 membres</a:t>
          </a:r>
          <a:endParaRPr lang="fr-FR" sz="1400" kern="1200" dirty="0" smtClean="0">
            <a:solidFill>
              <a:schemeClr val="tx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- Bureau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- Conseil d’administration</a:t>
          </a:r>
        </a:p>
      </dsp:txBody>
      <dsp:txXfrm>
        <a:off x="3643579" y="3163716"/>
        <a:ext cx="1843185" cy="1179500"/>
      </dsp:txXfrm>
    </dsp:sp>
    <dsp:sp modelId="{F42DF27D-777E-1642-B1C5-74500197EB9E}">
      <dsp:nvSpPr>
        <dsp:cNvPr id="0" name=""/>
        <dsp:cNvSpPr/>
      </dsp:nvSpPr>
      <dsp:spPr>
        <a:xfrm>
          <a:off x="996415" y="1535188"/>
          <a:ext cx="3375222" cy="124145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shade val="80000"/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>
              <a:solidFill>
                <a:srgbClr val="FF0000"/>
              </a:solidFill>
            </a:rPr>
            <a:t>District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Sous district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District multiples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District= 35 clubs et 1250 membres</a:t>
          </a:r>
          <a:endParaRPr lang="fr-FR" sz="1500" kern="1200" dirty="0"/>
        </a:p>
      </dsp:txBody>
      <dsp:txXfrm>
        <a:off x="996415" y="1535188"/>
        <a:ext cx="3375222" cy="12414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C5357-3E4A-6544-BF3E-3525B3B5905A}" type="datetimeFigureOut">
              <a:rPr lang="fr-FR" smtClean="0"/>
              <a:t>08/04/13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2D5B6-28A6-9047-B380-999A56F089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2216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lci.iperformonline.com/guest/login_lci.asp?CourseID=52&amp;RL=5" TargetMode="External"/><Relationship Id="rId4" Type="http://schemas.openxmlformats.org/officeDocument/2006/relationships/hyperlink" Target="http://www.lionsclubs.org/FR/member-center/leadership-development/news-train-leader-tools.php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Relationship Id="rId3" Type="http://schemas.openxmlformats.org/officeDocument/2006/relationships/hyperlink" Target="http://www.lionsclubs.org/FR/member-center/leadership-development/news-train-leader-present.php" TargetMode="Externa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524D66-D1E3-2D46-976D-2FABE953850E}" type="slidenum">
              <a:rPr lang="fr-FR"/>
              <a:pPr/>
              <a:t>2</a:t>
            </a:fld>
            <a:endParaRPr lang="fr-FR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buClr>
                <a:srgbClr val="FF6600"/>
              </a:buClr>
              <a:buFont typeface="Wingdings" charset="2"/>
              <a:buChar char="Ø"/>
            </a:pPr>
            <a:r>
              <a:rPr lang="fr-FR" dirty="0" smtClean="0"/>
              <a:t>Exiger (obtenir) le silence</a:t>
            </a:r>
          </a:p>
          <a:p>
            <a:pPr>
              <a:lnSpc>
                <a:spcPct val="90000"/>
              </a:lnSpc>
              <a:buClr>
                <a:srgbClr val="FF6600"/>
              </a:buClr>
              <a:buFont typeface="Wingdings" charset="2"/>
              <a:buChar char="Ø"/>
            </a:pPr>
            <a:r>
              <a:rPr lang="fr-FR" dirty="0" smtClean="0"/>
              <a:t>être audible et concis</a:t>
            </a:r>
          </a:p>
          <a:p>
            <a:pPr>
              <a:lnSpc>
                <a:spcPct val="90000"/>
              </a:lnSpc>
              <a:buClr>
                <a:srgbClr val="FF6600"/>
              </a:buClr>
              <a:buFont typeface="Wingdings" charset="2"/>
              <a:buChar char="Ø"/>
            </a:pPr>
            <a:r>
              <a:rPr lang="fr-FR" dirty="0" smtClean="0"/>
              <a:t>maitriser la technique de la parole</a:t>
            </a:r>
          </a:p>
          <a:p>
            <a:pPr>
              <a:lnSpc>
                <a:spcPct val="90000"/>
              </a:lnSpc>
              <a:buClr>
                <a:srgbClr val="FF6600"/>
              </a:buClr>
              <a:buFont typeface="Wingdings" charset="2"/>
              <a:buChar char="Ø"/>
            </a:pPr>
            <a:r>
              <a:rPr lang="fr-FR" sz="1600" dirty="0" smtClean="0"/>
              <a:t>délivrer les informations</a:t>
            </a:r>
          </a:p>
          <a:p>
            <a:pPr>
              <a:lnSpc>
                <a:spcPct val="90000"/>
              </a:lnSpc>
              <a:buClr>
                <a:srgbClr val="FF6600"/>
              </a:buClr>
              <a:buFont typeface="Wingdings" charset="2"/>
              <a:buChar char="Ø"/>
            </a:pPr>
            <a:r>
              <a:rPr lang="fr-FR" sz="1600" dirty="0" smtClean="0"/>
              <a:t>valoriser les actions des lions (les membres du club)</a:t>
            </a:r>
          </a:p>
          <a:p>
            <a:pPr>
              <a:lnSpc>
                <a:spcPct val="90000"/>
              </a:lnSpc>
              <a:buClr>
                <a:srgbClr val="FF6600"/>
              </a:buClr>
              <a:buFont typeface="Wingdings" charset="2"/>
              <a:buChar char="Ø"/>
            </a:pPr>
            <a:r>
              <a:rPr lang="fr-FR" sz="1600" dirty="0" smtClean="0"/>
              <a:t>remercier tout le monde</a:t>
            </a:r>
          </a:p>
          <a:p>
            <a:endParaRPr lang="en-US" dirty="0">
              <a:solidFill>
                <a:srgbClr val="000000"/>
              </a:solidFill>
              <a:ea typeface="MS PGothic" charset="0"/>
              <a:sym typeface="Arial" charset="0"/>
            </a:endParaRPr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8BF67C91-299B-CB4A-A6F8-9935D0A4F537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17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39</a:t>
            </a:r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15C46BA7-493B-8840-B075-0FAC67F7592F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19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ea typeface="MS PGothic" charset="0"/>
                <a:sym typeface="Arial" charset="0"/>
              </a:rPr>
              <a:t>16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Suivre le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cours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au Centre de Formation Lions </a:t>
            </a:r>
            <a:r>
              <a:rPr lang="en-US" sz="1200" i="1" dirty="0" smtClean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  <a:hlinkClick r:id="rId3"/>
              </a:rPr>
              <a:t>Gestion des Réunions </a:t>
            </a:r>
            <a:endParaRPr lang="en-US" sz="1200" i="1" dirty="0" smtClean="0">
              <a:solidFill>
                <a:srgbClr val="FF0000"/>
              </a:solidFill>
              <a:latin typeface="Arial" charset="0"/>
              <a:ea typeface="MS PGothic" charset="0"/>
              <a:sym typeface="Arial" charset="0"/>
            </a:endParaRPr>
          </a:p>
          <a:p>
            <a:r>
              <a:rPr lang="en-US" sz="12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Télécharger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et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étudier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 document </a:t>
            </a:r>
            <a:r>
              <a:rPr lang="en-US" sz="1200" dirty="0" smtClean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  <a:hlinkClick r:id="rId4"/>
              </a:rPr>
              <a:t>"Techniques de Gestion du Temps"</a:t>
            </a:r>
            <a:endParaRPr lang="en-US" sz="1200" dirty="0" smtClean="0">
              <a:solidFill>
                <a:srgbClr val="FF0000"/>
              </a:solidFill>
              <a:latin typeface="Arial" charset="0"/>
              <a:ea typeface="MS PGothic" charset="0"/>
              <a:sym typeface="Arial" charset="0"/>
            </a:endParaRPr>
          </a:p>
          <a:p>
            <a:endParaRPr lang="en-US" dirty="0">
              <a:solidFill>
                <a:srgbClr val="000000"/>
              </a:solidFill>
              <a:ea typeface="MS PGothic" charset="0"/>
              <a:sym typeface="Arial" charset="0"/>
            </a:endParaRP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FC9675BD-CAD8-D744-B315-418B41178FEC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20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369F3806-894C-AA48-869C-4C32976F80A7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21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26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16AFDA19-0D6E-8849-A9EB-E83A2B8A4786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22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46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30</a:t>
            </a:r>
          </a:p>
        </p:txBody>
      </p:sp>
      <p:sp>
        <p:nvSpPr>
          <p:cNvPr id="211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AA93326C-3107-E040-B1FA-566928E44513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23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7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65</a:t>
            </a:r>
          </a:p>
        </p:txBody>
      </p:sp>
      <p:sp>
        <p:nvSpPr>
          <p:cNvPr id="227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1BB8C859-58A0-0A46-B476-23023B533A80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24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17</a:t>
            </a:r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E721D870-EAB8-B145-8784-573B0513FAA8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25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85000"/>
              </a:lnSpc>
              <a:spcBef>
                <a:spcPct val="1000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Former les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présidents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 commission, de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projets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et de club</a:t>
            </a:r>
          </a:p>
          <a:p>
            <a:pPr lvl="1">
              <a:spcBef>
                <a:spcPct val="10000"/>
              </a:spcBef>
            </a:pP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Etudier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l'exposé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  <a:hlinkClick r:id="rId3"/>
              </a:rPr>
              <a:t>Formation des responsables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sur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 site Internet du LCI. </a:t>
            </a:r>
          </a:p>
          <a:p>
            <a:pPr lvl="1">
              <a:lnSpc>
                <a:spcPct val="85000"/>
              </a:lnSpc>
              <a:spcBef>
                <a:spcPct val="1000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Donner aux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autres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la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possibilité</a:t>
            </a:r>
            <a:endParaRPr lang="en-US" dirty="0" smtClean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pPr lvl="1">
              <a:lnSpc>
                <a:spcPct val="85000"/>
              </a:lnSpc>
              <a:spcBef>
                <a:spcPct val="10000"/>
              </a:spcBef>
              <a:buFontTx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d'acquérir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l'expérience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comme</a:t>
            </a:r>
            <a:endParaRPr lang="en-US" dirty="0" smtClean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pPr lvl="1">
              <a:lnSpc>
                <a:spcPct val="85000"/>
              </a:lnSpc>
              <a:spcBef>
                <a:spcPct val="10000"/>
              </a:spcBef>
              <a:buFontTx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dirigeant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: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faites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participer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chacun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des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membres</a:t>
            </a:r>
            <a:endParaRPr lang="en-US" dirty="0" smtClean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pPr lvl="1">
              <a:lnSpc>
                <a:spcPct val="85000"/>
              </a:lnSpc>
              <a:spcBef>
                <a:spcPct val="10000"/>
              </a:spcBef>
            </a:pP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Familiarisez-vous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avec les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ressources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pour les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responsables</a:t>
            </a:r>
            <a:endParaRPr lang="en-US" dirty="0" smtClean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pPr lvl="1">
              <a:spcBef>
                <a:spcPct val="10000"/>
              </a:spcBef>
            </a:pP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Encouragez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la participation aux séances de formation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BF7E1-3CAE-3A45-9B7E-3212BB59119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5488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33</a:t>
            </a:r>
          </a:p>
        </p:txBody>
      </p:sp>
      <p:sp>
        <p:nvSpPr>
          <p:cNvPr id="242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C08C5605-07EE-124C-9348-5B75A0232E59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27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555AA4-FF54-324C-9A9D-E7CD903AD7FA}" type="slidenum">
              <a:rPr lang="fr-FR"/>
              <a:pPr/>
              <a:t>4</a:t>
            </a:fld>
            <a:endParaRPr lang="fr-FR"/>
          </a:p>
        </p:txBody>
      </p:sp>
      <p:sp>
        <p:nvSpPr>
          <p:cNvPr id="911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3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48</a:t>
            </a:r>
          </a:p>
        </p:txBody>
      </p:sp>
      <p:sp>
        <p:nvSpPr>
          <p:cNvPr id="243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5BA0796D-D502-FD40-8C55-EB6778D990A8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28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33</a:t>
            </a:r>
          </a:p>
        </p:txBody>
      </p:sp>
      <p:sp>
        <p:nvSpPr>
          <p:cNvPr id="245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0F824B7A-B2CA-4646-9837-7064EE7F5A55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30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9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37</a:t>
            </a:r>
          </a:p>
        </p:txBody>
      </p:sp>
      <p:sp>
        <p:nvSpPr>
          <p:cNvPr id="249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431D5562-46DF-8140-A674-0CF4C8169B5F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33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36</a:t>
            </a:r>
          </a:p>
        </p:txBody>
      </p:sp>
      <p:sp>
        <p:nvSpPr>
          <p:cNvPr id="258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FEE87C87-1972-D74F-93D4-BC1DE98ED2C6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34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“Les gens aiment être appréciés pour leurs contributions. La reconnaissance n’a pas besoin d’être compliquée, mais elle doit être authentique.”</a:t>
            </a:r>
          </a:p>
          <a:p>
            <a:r>
              <a:rPr lang="fr-FR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 merci immédiat, précis, juste et sincère: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2D5B6-28A6-9047-B380-999A56F08980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45625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0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35</a:t>
            </a:r>
          </a:p>
        </p:txBody>
      </p:sp>
      <p:sp>
        <p:nvSpPr>
          <p:cNvPr id="260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5CC09D32-2C59-A146-8BA6-A288ED4A4E41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36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58A168-47C5-5741-B630-B2F7163158BA}" type="slidenum">
              <a:rPr lang="fr-FR"/>
              <a:pPr/>
              <a:t>37</a:t>
            </a:fld>
            <a:endParaRPr lang="fr-FR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159A78-4067-1C40-ABE5-8C4217E7CD71}" type="slidenum">
              <a:rPr lang="fr-FR"/>
              <a:pPr/>
              <a:t>38</a:t>
            </a:fld>
            <a:endParaRPr lang="fr-FR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DA1277-77C8-BD42-9C50-C94BA5D738FA}" type="slidenum">
              <a:rPr lang="fr-FR"/>
              <a:pPr/>
              <a:t>7</a:t>
            </a:fld>
            <a:endParaRPr lang="fr-FR"/>
          </a:p>
        </p:txBody>
      </p:sp>
      <p:sp>
        <p:nvSpPr>
          <p:cNvPr id="993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A5B9B458-D007-3D40-B9A8-111311652F7C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10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35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59</a:t>
            </a:r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42B95F73-C6E5-D545-A4B0-A07F40462430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11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44</a:t>
            </a:r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4E87E22E-10D0-CA48-A5AF-6DB8D01EC804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13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47</a:t>
            </a:r>
          </a:p>
        </p:txBody>
      </p:sp>
      <p:sp>
        <p:nvSpPr>
          <p:cNvPr id="256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64FC7E48-1F93-B049-9F09-CE2BC46D3F2E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14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92CBBA-A0B4-EE49-A59A-2CD4E6539A49}" type="slidenum">
              <a:rPr lang="fr-FR"/>
              <a:pPr/>
              <a:t>15</a:t>
            </a:fld>
            <a:endParaRPr lang="fr-FR"/>
          </a:p>
        </p:txBody>
      </p:sp>
      <p:sp>
        <p:nvSpPr>
          <p:cNvPr id="1116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6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53</a:t>
            </a:r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642CC810-64C2-594D-8B4B-5CE210B2C723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16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08/04/13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08/04/13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08/04/13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08/04/13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9A7DD2-6A19-FB45-A438-FF0C93FEB0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08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08/04/13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08/04/13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08/04/13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08/04/13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08/04/13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08/04/13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08/04/13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08/04/13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08/04/13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lionsclubs.org/FR/common/pdfs/la2.pdf" TargetMode="External"/><Relationship Id="rId3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://www.lionsclubs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onsclubs.org/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onsclubs.org/FR/common/pdfs/lcif607.pdf" TargetMode="External"/><Relationship Id="rId4" Type="http://schemas.openxmlformats.org/officeDocument/2006/relationships/hyperlink" Target="http://www.lionsclubs.org/FR/lci-foundation/supporting-our-work/donor-recognition/lcif-don-contributing.php" TargetMode="External"/><Relationship Id="rId5" Type="http://schemas.openxmlformats.org/officeDocument/2006/relationships/hyperlink" Target="http://www.lionsclubs.org/FR/common/pdfs/ldsp003.pdf" TargetMode="External"/><Relationship Id="rId6" Type="http://schemas.openxmlformats.org/officeDocument/2006/relationships/hyperlink" Target="http://www.lionsclubs.org/FR/member-center/membership-and-new-clubs/membership-award-programs/programs-mem-key.php" TargetMode="External"/><Relationship Id="rId7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6682" y="2450131"/>
            <a:ext cx="8416925" cy="1470025"/>
          </a:xfrm>
        </p:spPr>
        <p:txBody>
          <a:bodyPr/>
          <a:lstStyle/>
          <a:p>
            <a:r>
              <a:rPr lang="fr-FR" dirty="0" smtClean="0"/>
              <a:t>GESTION D’UN LIONS CLUB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2000" b="1" dirty="0" smtClean="0"/>
              <a:t>Formation</a:t>
            </a:r>
          </a:p>
          <a:p>
            <a:r>
              <a:rPr lang="fr-FR" dirty="0" smtClean="0"/>
              <a:t>    </a:t>
            </a:r>
            <a:endParaRPr lang="fr-FR" dirty="0"/>
          </a:p>
        </p:txBody>
      </p:sp>
      <p:pic>
        <p:nvPicPr>
          <p:cNvPr id="7" name="Espace réservé pour une image  6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-1" r="-197"/>
          <a:stretch/>
        </p:blipFill>
        <p:spPr>
          <a:xfrm>
            <a:off x="395057" y="363538"/>
            <a:ext cx="8402040" cy="1472402"/>
          </a:xfrm>
        </p:spPr>
      </p:pic>
      <p:sp>
        <p:nvSpPr>
          <p:cNvPr id="6" name="ZoneTexte 5"/>
          <p:cNvSpPr txBox="1"/>
          <p:nvPr/>
        </p:nvSpPr>
        <p:spPr>
          <a:xfrm>
            <a:off x="6150827" y="5966804"/>
            <a:ext cx="2629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MERINI FAOUZI</a:t>
            </a:r>
          </a:p>
          <a:p>
            <a:r>
              <a:rPr lang="fr-FR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1</a:t>
            </a:r>
            <a:r>
              <a:rPr lang="fr-FR" baseline="30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er</a:t>
            </a:r>
            <a:r>
              <a:rPr lang="fr-FR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VGD élu</a:t>
            </a:r>
            <a:endParaRPr lang="fr-FR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813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162486"/>
            <a:ext cx="8153400" cy="1143000"/>
          </a:xfrm>
        </p:spPr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Qui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sont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les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membres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du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conseil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d'administration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?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734733"/>
            <a:ext cx="87630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Le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conseil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d'administration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comprend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les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personnes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suivantes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:</a:t>
            </a:r>
          </a:p>
          <a:p>
            <a:pPr>
              <a:buFontTx/>
              <a:buNone/>
            </a:pPr>
            <a:endParaRPr lang="en-US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pPr>
              <a:buFontTx/>
              <a:buNone/>
            </a:pPr>
            <a:endParaRPr lang="en-US" sz="2400" dirty="0" smtClean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pPr>
              <a:buFontTx/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</a:p>
          <a:p>
            <a:pPr>
              <a:buFontTx/>
              <a:buNone/>
            </a:pPr>
            <a:endParaRPr lang="en-US" sz="24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4362450" y="5059363"/>
            <a:ext cx="462915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3838" indent="-223838">
              <a:spcBef>
                <a:spcPct val="20000"/>
              </a:spcBef>
              <a:buSzPct val="100000"/>
            </a:pPr>
            <a:r>
              <a:rPr lang="en-US" sz="2600">
                <a:solidFill>
                  <a:srgbClr val="000000"/>
                </a:solidFill>
                <a:cs typeface="Arial" charset="0"/>
                <a:sym typeface="Arial" charset="0"/>
              </a:rPr>
              <a:t>• </a:t>
            </a:r>
            <a:r>
              <a:rPr lang="en-US" sz="2600">
                <a:solidFill>
                  <a:srgbClr val="000000"/>
                </a:solidFill>
                <a:sym typeface="Arial" charset="0"/>
              </a:rPr>
              <a:t>et tous les autres directeurs élus</a:t>
            </a:r>
          </a:p>
        </p:txBody>
      </p:sp>
      <p:sp>
        <p:nvSpPr>
          <p:cNvPr id="30733" name="Rectangle 13"/>
          <p:cNvSpPr>
            <a:spLocks noChangeArrowheads="1"/>
          </p:cNvSpPr>
          <p:nvPr/>
        </p:nvSpPr>
        <p:spPr bwMode="auto">
          <a:xfrm>
            <a:off x="1066800" y="5059363"/>
            <a:ext cx="329565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6688" indent="-166688">
              <a:spcBef>
                <a:spcPct val="20000"/>
              </a:spcBef>
              <a:buSzPct val="100000"/>
            </a:pPr>
            <a:r>
              <a:rPr lang="en-US" sz="2600">
                <a:solidFill>
                  <a:srgbClr val="000000"/>
                </a:solidFill>
                <a:cs typeface="Arial" charset="0"/>
                <a:sym typeface="Arial" charset="0"/>
              </a:rPr>
              <a:t>• </a:t>
            </a:r>
            <a:r>
              <a:rPr lang="en-US" sz="2600">
                <a:solidFill>
                  <a:srgbClr val="000000"/>
                </a:solidFill>
                <a:sym typeface="Arial" charset="0"/>
              </a:rPr>
              <a:t>coordonnateur de           branche</a:t>
            </a:r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4362450" y="4572000"/>
            <a:ext cx="462915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SzPct val="100000"/>
            </a:pPr>
            <a:r>
              <a:rPr lang="en-US" sz="2600" dirty="0">
                <a:solidFill>
                  <a:srgbClr val="000000"/>
                </a:solidFill>
                <a:cs typeface="Arial" charset="0"/>
                <a:sym typeface="Arial" charset="0"/>
              </a:rPr>
              <a:t>•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directeur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de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l'effectif</a:t>
            </a:r>
            <a:endParaRPr lang="en-US" sz="2600" dirty="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1066800" y="4572000"/>
            <a:ext cx="329565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SzPct val="100000"/>
            </a:pPr>
            <a:r>
              <a:rPr lang="en-US" sz="2600">
                <a:solidFill>
                  <a:srgbClr val="000000"/>
                </a:solidFill>
                <a:cs typeface="Arial" charset="0"/>
                <a:sym typeface="Arial" charset="0"/>
              </a:rPr>
              <a:t>• </a:t>
            </a:r>
            <a:r>
              <a:rPr lang="en-US" sz="2600">
                <a:solidFill>
                  <a:srgbClr val="000000"/>
                </a:solidFill>
                <a:sym typeface="Arial" charset="0"/>
              </a:rPr>
              <a:t>animateur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4362450" y="4084638"/>
            <a:ext cx="46291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SzPct val="100000"/>
            </a:pPr>
            <a:r>
              <a:rPr lang="en-US" sz="2600">
                <a:solidFill>
                  <a:srgbClr val="000000"/>
                </a:solidFill>
                <a:cs typeface="Arial" charset="0"/>
                <a:sym typeface="Arial" charset="0"/>
              </a:rPr>
              <a:t>• </a:t>
            </a:r>
            <a:r>
              <a:rPr lang="en-US" sz="2600">
                <a:solidFill>
                  <a:srgbClr val="000000"/>
                </a:solidFill>
                <a:sym typeface="Arial" charset="0"/>
              </a:rPr>
              <a:t>chef du protocole</a:t>
            </a: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1066800" y="4084638"/>
            <a:ext cx="32956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SzPct val="100000"/>
            </a:pPr>
            <a:r>
              <a:rPr lang="en-US" sz="2600">
                <a:solidFill>
                  <a:srgbClr val="000000"/>
                </a:solidFill>
                <a:cs typeface="Arial" charset="0"/>
                <a:sym typeface="Arial" charset="0"/>
              </a:rPr>
              <a:t>• </a:t>
            </a:r>
            <a:r>
              <a:rPr lang="en-US" sz="2600">
                <a:solidFill>
                  <a:srgbClr val="000000"/>
                </a:solidFill>
                <a:sym typeface="Arial" charset="0"/>
              </a:rPr>
              <a:t>trésorier</a:t>
            </a: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4362450" y="3597275"/>
            <a:ext cx="462915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SzPct val="100000"/>
            </a:pPr>
            <a:r>
              <a:rPr lang="en-US" sz="2600">
                <a:solidFill>
                  <a:srgbClr val="000000"/>
                </a:solidFill>
                <a:cs typeface="Arial" charset="0"/>
                <a:sym typeface="Arial" charset="0"/>
              </a:rPr>
              <a:t>• </a:t>
            </a:r>
            <a:r>
              <a:rPr lang="en-US" sz="2600">
                <a:solidFill>
                  <a:srgbClr val="000000"/>
                </a:solidFill>
                <a:sym typeface="Arial" charset="0"/>
              </a:rPr>
              <a:t>secrétaire</a:t>
            </a: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1066800" y="3597275"/>
            <a:ext cx="329565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SzPct val="100000"/>
            </a:pPr>
            <a:r>
              <a:rPr lang="en-US" sz="2600">
                <a:solidFill>
                  <a:srgbClr val="000000"/>
                </a:solidFill>
                <a:cs typeface="Arial" charset="0"/>
                <a:sym typeface="Arial" charset="0"/>
              </a:rPr>
              <a:t>• </a:t>
            </a:r>
            <a:r>
              <a:rPr lang="en-US" sz="2600">
                <a:solidFill>
                  <a:srgbClr val="000000"/>
                </a:solidFill>
                <a:sym typeface="Arial" charset="0"/>
              </a:rPr>
              <a:t>vice-président(s)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4362450" y="3109913"/>
            <a:ext cx="46291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SzPct val="100000"/>
            </a:pPr>
            <a:r>
              <a:rPr lang="en-US" sz="2600">
                <a:solidFill>
                  <a:srgbClr val="000000"/>
                </a:solidFill>
                <a:cs typeface="Arial" charset="0"/>
                <a:sym typeface="Arial" charset="0"/>
              </a:rPr>
              <a:t>• </a:t>
            </a:r>
            <a:r>
              <a:rPr lang="en-US" sz="2600">
                <a:solidFill>
                  <a:srgbClr val="000000"/>
                </a:solidFill>
                <a:sym typeface="Arial" charset="0"/>
              </a:rPr>
              <a:t>immédiat past président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1066800" y="3109913"/>
            <a:ext cx="32956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SzPct val="100000"/>
            </a:pPr>
            <a:r>
              <a:rPr lang="en-US" sz="2600" dirty="0">
                <a:solidFill>
                  <a:srgbClr val="000000"/>
                </a:solidFill>
                <a:cs typeface="Arial" charset="0"/>
                <a:sym typeface="Arial" charset="0"/>
              </a:rPr>
              <a:t>• 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president de club </a:t>
            </a:r>
          </a:p>
        </p:txBody>
      </p:sp>
    </p:spTree>
    <p:extLst>
      <p:ext uri="{BB962C8B-B14F-4D97-AF65-F5344CB8AC3E}">
        <p14:creationId xmlns:p14="http://schemas.microsoft.com/office/powerpoint/2010/main" val="2416495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utoUpdateAnimBg="0"/>
      <p:bldP spid="30734" grpId="0" autoUpdateAnimBg="0"/>
      <p:bldP spid="30733" grpId="0" autoUpdateAnimBg="0"/>
      <p:bldP spid="30732" grpId="0" autoUpdateAnimBg="0"/>
      <p:bldP spid="30731" grpId="0" autoUpdateAnimBg="0"/>
      <p:bldP spid="30730" grpId="0" autoUpdateAnimBg="0"/>
      <p:bldP spid="30729" grpId="0" autoUpdateAnimBg="0"/>
      <p:bldP spid="30728" grpId="0" autoUpdateAnimBg="0"/>
      <p:bldP spid="30727" grpId="0" autoUpdateAnimBg="0"/>
      <p:bldP spid="30726" grpId="0" autoUpdateAnimBg="0"/>
      <p:bldP spid="3072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4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Le </a:t>
            </a:r>
            <a:r>
              <a:rPr lang="en-US" sz="4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Rôle</a:t>
            </a:r>
            <a:r>
              <a:rPr lang="en-US" sz="4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du </a:t>
            </a:r>
            <a:r>
              <a:rPr lang="en-US" sz="4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Président</a:t>
            </a:r>
            <a:r>
              <a:rPr lang="en-US" sz="4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de Club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1371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  <a:tabLst>
                <a:tab pos="461963" algn="l"/>
              </a:tabLst>
            </a:pPr>
            <a:r>
              <a:rPr lang="en-US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Le président est un membre actif du comité consultatif du gouverneur dans la zone où le club est situé.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838200" y="2681287"/>
            <a:ext cx="815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>
              <a:tabLst>
                <a:tab pos="684213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684213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684213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684213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684213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4213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4213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4213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4213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800" dirty="0">
                <a:solidFill>
                  <a:srgbClr val="000000"/>
                </a:solidFill>
                <a:sym typeface="Arial" charset="0"/>
              </a:rPr>
              <a:t> En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tant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que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membre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actif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le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président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doit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: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914400" y="3412617"/>
            <a:ext cx="77343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tabLst>
                <a:tab pos="342900" algn="l"/>
                <a:tab pos="7366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93750" indent="-336550">
              <a:tabLst>
                <a:tab pos="342900" algn="l"/>
                <a:tab pos="7366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39825" indent="-174625">
              <a:tabLst>
                <a:tab pos="342900" algn="l"/>
                <a:tab pos="7366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342900" algn="l"/>
                <a:tab pos="7366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342900" algn="l"/>
                <a:tab pos="7366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366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366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366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366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lvl="1">
              <a:spcBef>
                <a:spcPct val="20000"/>
              </a:spcBef>
              <a:buFont typeface="Wingdings" charset="0"/>
              <a:buChar char="ü"/>
            </a:pPr>
            <a:r>
              <a:rPr lang="en-US" sz="2600" dirty="0">
                <a:solidFill>
                  <a:srgbClr val="000000"/>
                </a:solidFill>
                <a:sym typeface="Arial" charset="0"/>
              </a:rPr>
              <a:t>Assister aux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réunions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ou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sa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présence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est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requise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(zone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ou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région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)</a:t>
            </a:r>
          </a:p>
          <a:p>
            <a:pPr lvl="1">
              <a:spcBef>
                <a:spcPct val="20000"/>
              </a:spcBef>
              <a:buFont typeface="Wingdings" charset="0"/>
              <a:buChar char="ü"/>
            </a:pP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Présenter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un court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bilan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sur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les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activités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de son club et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sur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l'effectif</a:t>
            </a:r>
            <a:endParaRPr lang="en-US" sz="2600" dirty="0">
              <a:solidFill>
                <a:srgbClr val="000000"/>
              </a:solidFill>
              <a:sym typeface="Arial" charset="0"/>
            </a:endParaRPr>
          </a:p>
          <a:p>
            <a:pPr marL="965200" lvl="2" indent="0">
              <a:spcBef>
                <a:spcPct val="20000"/>
              </a:spcBef>
            </a:pPr>
            <a:endParaRPr lang="en-US" dirty="0">
              <a:solidFill>
                <a:srgbClr val="000000"/>
              </a:solidFill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33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Bonne gestion d’un club </a:t>
            </a:r>
            <a:b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fr-FR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=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4734331"/>
          </a:xfrm>
        </p:spPr>
        <p:txBody>
          <a:bodyPr/>
          <a:lstStyle/>
          <a:p>
            <a:r>
              <a:rPr lang="fr-FR" dirty="0" smtClean="0"/>
              <a:t>PLANIFICATION</a:t>
            </a:r>
          </a:p>
          <a:p>
            <a:r>
              <a:rPr lang="fr-FR" dirty="0" smtClean="0"/>
              <a:t>REUNION</a:t>
            </a:r>
          </a:p>
          <a:p>
            <a:r>
              <a:rPr lang="fr-FR" dirty="0" smtClean="0"/>
              <a:t>ORGANISATION</a:t>
            </a:r>
          </a:p>
          <a:p>
            <a:r>
              <a:rPr lang="fr-FR" dirty="0" smtClean="0"/>
              <a:t>FORMATION DES MEMBRES</a:t>
            </a:r>
          </a:p>
          <a:p>
            <a:r>
              <a:rPr lang="fr-FR" dirty="0" smtClean="0"/>
              <a:t>RESSOURCES</a:t>
            </a:r>
          </a:p>
          <a:p>
            <a:r>
              <a:rPr lang="fr-FR" dirty="0" smtClean="0"/>
              <a:t>PASSATION DES POUVOIRS </a:t>
            </a:r>
          </a:p>
          <a:p>
            <a:pPr marL="0" indent="0">
              <a:buNone/>
            </a:pPr>
            <a:r>
              <a:rPr lang="fr-FR" dirty="0" smtClean="0"/>
              <a:t>                      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414523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PLANIFICATION</a:t>
            </a:r>
            <a:endParaRPr lang="en-US" sz="3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8610600" cy="1295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Arial" charset="0"/>
                <a:ea typeface="MS PGothic" charset="0"/>
                <a:sym typeface="Arial" charset="0"/>
              </a:rPr>
              <a:t>Avant de commencer son 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Arial" charset="0"/>
                <a:ea typeface="MS PGothic" charset="0"/>
                <a:sym typeface="Arial" charset="0"/>
              </a:rPr>
              <a:t>mandat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Arial" charset="0"/>
                <a:ea typeface="MS PGothic" charset="0"/>
                <a:sym typeface="Arial" charset="0"/>
              </a:rPr>
              <a:t>, le 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Arial" charset="0"/>
                <a:ea typeface="MS PGothic" charset="0"/>
                <a:sym typeface="Arial" charset="0"/>
              </a:rPr>
              <a:t>président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Arial" charset="0"/>
                <a:ea typeface="MS PGothic" charset="0"/>
                <a:sym typeface="Arial" charset="0"/>
              </a:rPr>
              <a:t> de club 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Arial" charset="0"/>
                <a:ea typeface="MS PGothic" charset="0"/>
                <a:sym typeface="Arial" charset="0"/>
              </a:rPr>
              <a:t>doit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Arial" charset="0"/>
                <a:ea typeface="MS PGothic" charset="0"/>
                <a:sym typeface="Arial" charset="0"/>
              </a:rPr>
              <a:t> : </a:t>
            </a:r>
          </a:p>
        </p:txBody>
      </p:sp>
      <p:sp>
        <p:nvSpPr>
          <p:cNvPr id="181252" name="Rectangle 4"/>
          <p:cNvSpPr>
            <a:spLocks noChangeArrowheads="1"/>
          </p:cNvSpPr>
          <p:nvPr/>
        </p:nvSpPr>
        <p:spPr bwMode="auto">
          <a:xfrm>
            <a:off x="381000" y="2457623"/>
            <a:ext cx="8305800" cy="307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93750" lvl="1" indent="-3365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Comprendre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Arial" charset="0"/>
              </a:rPr>
              <a:t>ce</a:t>
            </a:r>
            <a:r>
              <a:rPr lang="en-US" sz="2800" dirty="0">
                <a:solidFill>
                  <a:srgbClr val="FF0000"/>
                </a:solidFill>
                <a:sym typeface="Arial" charset="0"/>
              </a:rPr>
              <a:t> qui motive 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les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membres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et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leurs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besoins</a:t>
            </a:r>
            <a:endParaRPr lang="en-US" sz="2800" dirty="0">
              <a:solidFill>
                <a:srgbClr val="000000"/>
              </a:solidFill>
              <a:sym typeface="Arial" charset="0"/>
            </a:endParaRPr>
          </a:p>
          <a:p>
            <a:pPr marL="793750" lvl="1" indent="-3365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Etudier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le </a:t>
            </a:r>
            <a:r>
              <a:rPr lang="en-US" sz="2800" dirty="0">
                <a:solidFill>
                  <a:srgbClr val="FF0000"/>
                </a:solidFill>
                <a:sym typeface="Arial" charset="0"/>
              </a:rPr>
              <a:t>Manuel des </a:t>
            </a:r>
            <a:r>
              <a:rPr lang="en-US" sz="2800" dirty="0" err="1">
                <a:solidFill>
                  <a:srgbClr val="FF0000"/>
                </a:solidFill>
                <a:sym typeface="Arial" charset="0"/>
              </a:rPr>
              <a:t>officiels</a:t>
            </a:r>
            <a:r>
              <a:rPr lang="en-US" sz="2800" dirty="0">
                <a:solidFill>
                  <a:srgbClr val="FF0000"/>
                </a:solidFill>
                <a:sym typeface="Arial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de club</a:t>
            </a:r>
          </a:p>
          <a:p>
            <a:pPr marL="793750" lvl="1" indent="-3365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Etudier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la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manière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tenir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sym typeface="Arial" charset="0"/>
              </a:rPr>
              <a:t>des </a:t>
            </a:r>
            <a:r>
              <a:rPr lang="en-US" sz="2800" dirty="0" err="1">
                <a:solidFill>
                  <a:srgbClr val="FF0000"/>
                </a:solidFill>
                <a:sym typeface="Arial" charset="0"/>
              </a:rPr>
              <a:t>réunions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efficaces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et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bien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organisées</a:t>
            </a:r>
            <a:endParaRPr lang="en-US" sz="2800" dirty="0">
              <a:solidFill>
                <a:srgbClr val="000000"/>
              </a:solidFill>
              <a:sym typeface="Arial" charset="0"/>
            </a:endParaRPr>
          </a:p>
          <a:p>
            <a:pPr marL="793750" lvl="1" indent="-3365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P</a:t>
            </a:r>
            <a:r>
              <a:rPr lang="en-US" sz="2800" dirty="0" err="1" smtClean="0">
                <a:solidFill>
                  <a:srgbClr val="000000"/>
                </a:solidFill>
                <a:sym typeface="Arial" charset="0"/>
              </a:rPr>
              <a:t>articiper</a:t>
            </a:r>
            <a:r>
              <a:rPr lang="en-US" sz="2800" dirty="0" smtClean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à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une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sym typeface="Arial" charset="0"/>
              </a:rPr>
              <a:t>manifestation </a:t>
            </a:r>
            <a:r>
              <a:rPr lang="en-US" sz="2800" dirty="0" err="1">
                <a:solidFill>
                  <a:srgbClr val="FF0000"/>
                </a:solidFill>
                <a:sym typeface="Arial" charset="0"/>
              </a:rPr>
              <a:t>ou</a:t>
            </a:r>
            <a:r>
              <a:rPr lang="en-US" sz="2800" dirty="0">
                <a:solidFill>
                  <a:srgbClr val="FF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Arial" charset="0"/>
              </a:rPr>
              <a:t>à</a:t>
            </a:r>
            <a:r>
              <a:rPr lang="en-US" sz="2800" dirty="0">
                <a:solidFill>
                  <a:srgbClr val="FF0000"/>
                </a:solidFill>
                <a:sym typeface="Arial" charset="0"/>
              </a:rPr>
              <a:t> un </a:t>
            </a:r>
            <a:r>
              <a:rPr lang="en-US" sz="2800" dirty="0" err="1">
                <a:solidFill>
                  <a:srgbClr val="FF0000"/>
                </a:solidFill>
                <a:sym typeface="Arial" charset="0"/>
              </a:rPr>
              <a:t>congrès</a:t>
            </a:r>
            <a:r>
              <a:rPr lang="en-US" sz="2800" dirty="0">
                <a:solidFill>
                  <a:srgbClr val="FF0000"/>
                </a:solidFill>
                <a:sym typeface="Arial" charset="0"/>
              </a:rPr>
              <a:t> de </a:t>
            </a:r>
            <a:r>
              <a:rPr lang="en-US" sz="2800" dirty="0" smtClean="0">
                <a:solidFill>
                  <a:srgbClr val="FF0000"/>
                </a:solidFill>
                <a:sym typeface="Arial" charset="0"/>
              </a:rPr>
              <a:t>district</a:t>
            </a:r>
            <a:endParaRPr lang="en-US" sz="2800" dirty="0">
              <a:solidFill>
                <a:srgbClr val="000000"/>
              </a:solidFill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996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PLANIFICATION</a:t>
            </a:r>
            <a:endParaRPr lang="en-US" sz="30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8391" y="2606963"/>
            <a:ext cx="8001000" cy="3419763"/>
          </a:xfrm>
        </p:spPr>
        <p:txBody>
          <a:bodyPr/>
          <a:lstStyle/>
          <a:p>
            <a:pPr marL="461963" lvl="1" indent="-346075"/>
            <a:r>
              <a:rPr lang="en-US" sz="26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Choisir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les </a:t>
            </a:r>
            <a:r>
              <a:rPr lang="en-US" sz="26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présidents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 </a:t>
            </a:r>
            <a:r>
              <a:rPr lang="en-US" sz="2600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commissions</a:t>
            </a:r>
          </a:p>
          <a:p>
            <a:pPr marL="461963" lvl="1" indent="-346075"/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Se </a:t>
            </a:r>
            <a:r>
              <a:rPr lang="en-US" sz="2600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réunir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avec le </a:t>
            </a:r>
            <a:r>
              <a:rPr lang="en-US" sz="26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secrétaire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et le </a:t>
            </a:r>
            <a:r>
              <a:rPr lang="en-US" sz="26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trésorier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du club pour </a:t>
            </a:r>
            <a:r>
              <a:rPr lang="en-US" sz="26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planifier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l'année</a:t>
            </a:r>
            <a:endParaRPr lang="en-US" sz="26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pPr marL="461963" lvl="1" indent="-346075"/>
            <a:r>
              <a:rPr lang="en-US" sz="26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Suivre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les </a:t>
            </a:r>
            <a:r>
              <a:rPr lang="en-US" sz="26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cours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au </a:t>
            </a:r>
            <a:r>
              <a:rPr lang="en-US" sz="2600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Centre de Formation 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Lions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</a:p>
          <a:p>
            <a:pPr marL="461963" lvl="1" indent="-346075"/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Savoir </a:t>
            </a:r>
            <a:r>
              <a:rPr lang="en-US" sz="26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quelles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ressources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existent pour </a:t>
            </a:r>
            <a:r>
              <a:rPr lang="en-US" sz="26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réussir</a:t>
            </a:r>
            <a:r>
              <a:rPr lang="en-US" sz="26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son </a:t>
            </a:r>
            <a:r>
              <a:rPr lang="en-US" sz="26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mandat</a:t>
            </a:r>
            <a:r>
              <a:rPr lang="en-US" sz="26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.</a:t>
            </a:r>
            <a:endParaRPr lang="en-US" sz="26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367846" y="1600200"/>
            <a:ext cx="5943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4162" lvl="1"/>
            <a:r>
              <a:rPr lang="en-US" sz="3600" i="1" dirty="0" smtClean="0">
                <a:solidFill>
                  <a:srgbClr val="000000"/>
                </a:solidFill>
                <a:sym typeface="Arial" charset="0"/>
              </a:rPr>
              <a:t>Le </a:t>
            </a:r>
            <a:r>
              <a:rPr lang="en-US" sz="3600" i="1" dirty="0" err="1" smtClean="0">
                <a:solidFill>
                  <a:srgbClr val="000000"/>
                </a:solidFill>
                <a:sym typeface="Arial" charset="0"/>
              </a:rPr>
              <a:t>président</a:t>
            </a:r>
            <a:r>
              <a:rPr lang="en-US" sz="3600" i="1" dirty="0" smtClean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3600" i="1" dirty="0" err="1" smtClean="0">
                <a:solidFill>
                  <a:srgbClr val="000000"/>
                </a:solidFill>
                <a:sym typeface="Arial" charset="0"/>
              </a:rPr>
              <a:t>doit</a:t>
            </a:r>
            <a:r>
              <a:rPr lang="en-US" sz="3600" i="1" dirty="0" smtClean="0">
                <a:solidFill>
                  <a:srgbClr val="000000"/>
                </a:solidFill>
                <a:sym typeface="Arial" charset="0"/>
              </a:rPr>
              <a:t>:</a:t>
            </a:r>
            <a:endParaRPr lang="en-US" sz="3600" i="1" dirty="0">
              <a:solidFill>
                <a:srgbClr val="000000"/>
              </a:solidFill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482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 bldLvl="3" autoUpdateAnimBg="0"/>
      <p:bldP spid="4199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REUNION STATUTAIRE</a:t>
            </a:r>
            <a:endParaRPr lang="fr-FR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3500" y="2051050"/>
            <a:ext cx="6837363" cy="422461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chemeClr val="hlink"/>
              </a:buClr>
              <a:buFont typeface="Wingdings" charset="0"/>
              <a:buNone/>
            </a:pPr>
            <a:r>
              <a:rPr lang="fr-FR" sz="2800" dirty="0">
                <a:solidFill>
                  <a:srgbClr val="99FFCC"/>
                </a:solidFill>
              </a:rPr>
              <a:t>       </a:t>
            </a:r>
            <a:endParaRPr lang="fr-FR" sz="2400" dirty="0">
              <a:solidFill>
                <a:srgbClr val="FF6600"/>
              </a:solidFill>
            </a:endParaRPr>
          </a:p>
          <a:p>
            <a:pPr lvl="1">
              <a:lnSpc>
                <a:spcPct val="90000"/>
              </a:lnSpc>
              <a:buClr>
                <a:srgbClr val="FF5227"/>
              </a:buClr>
              <a:buFont typeface="Wingdings" charset="2"/>
              <a:buChar char="Ø"/>
            </a:pPr>
            <a:r>
              <a:rPr lang="fr-FR" sz="2400" dirty="0"/>
              <a:t> être préparée, organisée, minutée</a:t>
            </a:r>
          </a:p>
          <a:p>
            <a:pPr lvl="1">
              <a:lnSpc>
                <a:spcPct val="90000"/>
              </a:lnSpc>
              <a:buClr>
                <a:srgbClr val="FF5227"/>
              </a:buClr>
              <a:buFont typeface="Wingdings" charset="2"/>
              <a:buChar char="Ø"/>
            </a:pPr>
            <a:r>
              <a:rPr lang="fr-FR" sz="2400" dirty="0"/>
              <a:t> enrichir les membres et les participants</a:t>
            </a:r>
          </a:p>
          <a:p>
            <a:pPr lvl="1">
              <a:lnSpc>
                <a:spcPct val="90000"/>
              </a:lnSpc>
              <a:buClr>
                <a:srgbClr val="FF5227"/>
              </a:buClr>
              <a:buFont typeface="Wingdings" charset="2"/>
              <a:buChar char="Ø"/>
            </a:pPr>
            <a:r>
              <a:rPr lang="fr-FR" sz="2400" dirty="0"/>
              <a:t> honorer les invités</a:t>
            </a:r>
          </a:p>
          <a:p>
            <a:pPr lvl="1">
              <a:lnSpc>
                <a:spcPct val="90000"/>
              </a:lnSpc>
              <a:buClr>
                <a:srgbClr val="FF5227"/>
              </a:buClr>
              <a:buFont typeface="Wingdings" charset="2"/>
              <a:buChar char="Ø"/>
            </a:pPr>
            <a:r>
              <a:rPr lang="fr-FR" sz="2400" dirty="0"/>
              <a:t> valoriser l</a:t>
            </a:r>
            <a:r>
              <a:rPr lang="ja-JP" altLang="fr-FR" sz="2400" dirty="0"/>
              <a:t>’</a:t>
            </a:r>
            <a:r>
              <a:rPr lang="fr-FR" sz="2400" dirty="0"/>
              <a:t>image du club</a:t>
            </a:r>
          </a:p>
          <a:p>
            <a:pPr lvl="1">
              <a:lnSpc>
                <a:spcPct val="90000"/>
              </a:lnSpc>
              <a:buClr>
                <a:srgbClr val="FF5227"/>
              </a:buClr>
              <a:buFont typeface="Wingdings" charset="2"/>
              <a:buChar char="Ø"/>
            </a:pPr>
            <a:r>
              <a:rPr lang="fr-FR" sz="2400" dirty="0"/>
              <a:t> donner envie de revenir</a:t>
            </a:r>
          </a:p>
        </p:txBody>
      </p:sp>
    </p:spTree>
    <p:extLst>
      <p:ext uri="{BB962C8B-B14F-4D97-AF65-F5344CB8AC3E}">
        <p14:creationId xmlns:p14="http://schemas.microsoft.com/office/powerpoint/2010/main" val="215665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REUNIONS</a:t>
            </a:r>
            <a:endParaRPr lang="en-US" sz="3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1828800"/>
            <a:ext cx="8305800" cy="1600200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en-US" sz="3600" u="sng" dirty="0" smtClean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Convocation</a:t>
            </a:r>
            <a:endParaRPr lang="en-US" sz="3600" u="sng" dirty="0">
              <a:solidFill>
                <a:srgbClr val="FF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419100" y="2736273"/>
            <a:ext cx="82296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93750" lvl="1" indent="-33655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00"/>
                </a:solidFill>
                <a:sym typeface="Arial" charset="0"/>
              </a:rPr>
              <a:t>Le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secrétaire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du club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peut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aider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à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diffuser les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précisions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sur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l'heure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et la date de la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réunion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. </a:t>
            </a:r>
          </a:p>
          <a:p>
            <a:pPr marL="793750" lvl="1" indent="-33655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00"/>
                </a:solidFill>
                <a:sym typeface="Arial" charset="0"/>
              </a:rPr>
              <a:t>Il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est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important de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prévoir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suffisamment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de temps entre la date de la convocation et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celle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de la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réunion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dans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le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cas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des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réunions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spéciales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) pour assurer un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meilleur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taux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d'assiduité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7056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fr-FR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REUNIONS</a:t>
            </a:r>
            <a:endParaRPr lang="en-US" sz="30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981200"/>
            <a:ext cx="8153400" cy="990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  <a:tabLst>
                <a:tab pos="1027113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cs typeface="Times" charset="0"/>
                <a:sym typeface="Arial" charset="0"/>
              </a:rPr>
              <a:t> Le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cs typeface="Times" charset="0"/>
                <a:sym typeface="Arial" charset="0"/>
              </a:rPr>
              <a:t>déroulement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cs typeface="Times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cs typeface="Times" charset="0"/>
                <a:sym typeface="Arial" charset="0"/>
              </a:rPr>
              <a:t>d’une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cs typeface="Times" charset="0"/>
                <a:sym typeface="Arial" charset="0"/>
              </a:rPr>
              <a:t> reunion de club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cs typeface="Times" charset="0"/>
                <a:sym typeface="Arial" charset="0"/>
              </a:rPr>
              <a:t>typique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cs typeface="Times" charset="0"/>
                <a:sym typeface="Arial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cs typeface="Times" charset="0"/>
                <a:sym typeface="Arial" charset="0"/>
              </a:rPr>
              <a:t>comprend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cs typeface="Times" charset="0"/>
                <a:sym typeface="Arial" charset="0"/>
              </a:rPr>
              <a:t> :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57200" y="3124200"/>
            <a:ext cx="8382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tabLst>
                <a:tab pos="1027113" algn="l"/>
              </a:tabLst>
            </a:pP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Le rappel </a:t>
            </a:r>
            <a:r>
              <a:rPr lang="en-US" sz="2600" dirty="0" err="1">
                <a:solidFill>
                  <a:srgbClr val="000000"/>
                </a:solidFill>
                <a:cs typeface="Times" charset="0"/>
                <a:sym typeface="Arial" charset="0"/>
              </a:rPr>
              <a:t>à</a:t>
            </a: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imes" charset="0"/>
                <a:sym typeface="Arial" charset="0"/>
              </a:rPr>
              <a:t>l'ordre</a:t>
            </a: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 de la part du </a:t>
            </a:r>
            <a:r>
              <a:rPr lang="en-US" sz="2600" dirty="0" err="1">
                <a:solidFill>
                  <a:srgbClr val="000000"/>
                </a:solidFill>
                <a:cs typeface="Times" charset="0"/>
                <a:sym typeface="Arial" charset="0"/>
              </a:rPr>
              <a:t>président</a:t>
            </a: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tabLst>
                <a:tab pos="1027113" algn="l"/>
              </a:tabLst>
            </a:pP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La </a:t>
            </a:r>
            <a:r>
              <a:rPr lang="en-US" sz="2600" dirty="0" err="1">
                <a:solidFill>
                  <a:srgbClr val="000000"/>
                </a:solidFill>
                <a:cs typeface="Times" charset="0"/>
                <a:sym typeface="Arial" charset="0"/>
              </a:rPr>
              <a:t>présentation</a:t>
            </a: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 des </a:t>
            </a:r>
            <a:r>
              <a:rPr lang="en-US" sz="2600" dirty="0" err="1">
                <a:solidFill>
                  <a:srgbClr val="000000"/>
                </a:solidFill>
                <a:cs typeface="Times" charset="0"/>
                <a:sym typeface="Arial" charset="0"/>
              </a:rPr>
              <a:t>invités</a:t>
            </a: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 </a:t>
            </a:r>
          </a:p>
          <a:p>
            <a:pPr marL="742950" lvl="1" indent="-285750">
              <a:lnSpc>
                <a:spcPct val="85000"/>
              </a:lnSpc>
              <a:spcBef>
                <a:spcPct val="20000"/>
              </a:spcBef>
              <a:buFontTx/>
              <a:buChar char="–"/>
              <a:tabLst>
                <a:tab pos="1027113" algn="l"/>
              </a:tabLst>
            </a:pP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Un </a:t>
            </a:r>
            <a:r>
              <a:rPr lang="en-US" sz="2600" dirty="0" err="1">
                <a:solidFill>
                  <a:srgbClr val="000000"/>
                </a:solidFill>
                <a:cs typeface="Times" charset="0"/>
                <a:sym typeface="Arial" charset="0"/>
              </a:rPr>
              <a:t>programme</a:t>
            </a: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imes" charset="0"/>
                <a:sym typeface="Arial" charset="0"/>
              </a:rPr>
              <a:t>prévu</a:t>
            </a: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imes" charset="0"/>
                <a:sym typeface="Arial" charset="0"/>
              </a:rPr>
              <a:t>à</a:t>
            </a: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imes" charset="0"/>
                <a:sym typeface="Arial" charset="0"/>
              </a:rPr>
              <a:t>l'avance</a:t>
            </a: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 </a:t>
            </a:r>
            <a:endParaRPr lang="en-US" sz="2600" dirty="0" smtClean="0">
              <a:solidFill>
                <a:srgbClr val="000000"/>
              </a:solidFill>
              <a:cs typeface="Times" charset="0"/>
              <a:sym typeface="Arial" charset="0"/>
            </a:endParaRPr>
          </a:p>
          <a:p>
            <a:pPr marL="742950" lvl="1" indent="-285750">
              <a:lnSpc>
                <a:spcPct val="85000"/>
              </a:lnSpc>
              <a:spcBef>
                <a:spcPct val="20000"/>
              </a:spcBef>
              <a:buFontTx/>
              <a:buChar char="–"/>
              <a:tabLst>
                <a:tab pos="1027113" algn="l"/>
              </a:tabLst>
            </a:pPr>
            <a:r>
              <a:rPr lang="en-US" sz="2600" dirty="0" smtClean="0">
                <a:solidFill>
                  <a:srgbClr val="000000"/>
                </a:solidFill>
                <a:cs typeface="Times" charset="0"/>
                <a:sym typeface="Arial" charset="0"/>
              </a:rPr>
              <a:t>La </a:t>
            </a: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lecture</a:t>
            </a:r>
            <a:r>
              <a:rPr lang="en-US" sz="2600" dirty="0" smtClean="0">
                <a:solidFill>
                  <a:srgbClr val="000000"/>
                </a:solidFill>
                <a:cs typeface="Times" charset="0"/>
                <a:sym typeface="Arial" charset="0"/>
              </a:rPr>
              <a:t>/adoption </a:t>
            </a: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des procès-verbaux de la </a:t>
            </a:r>
            <a:r>
              <a:rPr lang="en-US" sz="2600" dirty="0" smtClean="0">
                <a:solidFill>
                  <a:srgbClr val="000000"/>
                </a:solidFill>
                <a:cs typeface="Times" charset="0"/>
                <a:sym typeface="Arial" charset="0"/>
              </a:rPr>
              <a:t>reunion </a:t>
            </a:r>
            <a:r>
              <a:rPr lang="en-US" sz="2600" dirty="0" err="1" smtClean="0">
                <a:solidFill>
                  <a:srgbClr val="000000"/>
                </a:solidFill>
                <a:cs typeface="Times" charset="0"/>
                <a:sym typeface="Arial" charset="0"/>
              </a:rPr>
              <a:t>precedente</a:t>
            </a:r>
            <a:r>
              <a:rPr lang="en-US" sz="2600" dirty="0" smtClean="0">
                <a:solidFill>
                  <a:srgbClr val="000000"/>
                </a:solidFill>
                <a:cs typeface="Times" charset="0"/>
                <a:sym typeface="Arial" charset="0"/>
              </a:rPr>
              <a:t> </a:t>
            </a:r>
            <a:endParaRPr lang="en-US" sz="2600" dirty="0">
              <a:solidFill>
                <a:srgbClr val="000000"/>
              </a:solidFill>
              <a:cs typeface="Times" charset="0"/>
              <a:sym typeface="Arial" charset="0"/>
            </a:endParaRPr>
          </a:p>
        </p:txBody>
      </p:sp>
      <p:pic>
        <p:nvPicPr>
          <p:cNvPr id="2" name="Image 1" descr="IMG_03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66" y="5596301"/>
            <a:ext cx="1188617" cy="110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3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 autoUpdateAnimBg="0" advAuto="0"/>
      <p:bldP spid="47108" grpId="0" build="p" bldLvl="2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REUNIONS</a:t>
            </a:r>
            <a:endParaRPr lang="fr-FR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64549" y="2273380"/>
            <a:ext cx="3840480" cy="4343400"/>
          </a:xfrm>
        </p:spPr>
        <p:txBody>
          <a:bodyPr/>
          <a:lstStyle/>
          <a:p>
            <a:pPr marL="0" indent="0">
              <a:buNone/>
            </a:pPr>
            <a:r>
              <a:rPr lang="fr-FR" sz="1600" dirty="0" smtClean="0">
                <a:solidFill>
                  <a:srgbClr val="FF0000"/>
                </a:solidFill>
              </a:rPr>
              <a:t>PREPARATION DE L’ORDRE DU JOUR</a:t>
            </a:r>
          </a:p>
          <a:p>
            <a:pPr marL="0" indent="0">
              <a:buNone/>
            </a:pPr>
            <a:r>
              <a:rPr lang="fr-FR" sz="1800" dirty="0" smtClean="0"/>
              <a:t>- </a:t>
            </a:r>
            <a:r>
              <a:rPr lang="fr-FR" sz="1800" dirty="0"/>
              <a:t>R</a:t>
            </a:r>
            <a:r>
              <a:rPr lang="fr-FR" sz="1800" dirty="0" smtClean="0"/>
              <a:t>ecueillir les éléments de l’ordre du jour </a:t>
            </a:r>
            <a:r>
              <a:rPr lang="fr-FR" sz="1800" dirty="0"/>
              <a:t>avec les officiels </a:t>
            </a:r>
            <a:endParaRPr lang="fr-FR" sz="1800" dirty="0" smtClean="0"/>
          </a:p>
          <a:p>
            <a:pPr marL="0" indent="0">
              <a:buNone/>
            </a:pPr>
            <a:r>
              <a:rPr lang="fr-FR" sz="1800" dirty="0" smtClean="0"/>
              <a:t>- Collaborer avec le secrétaire ( besoins du club)</a:t>
            </a:r>
          </a:p>
          <a:p>
            <a:r>
              <a:rPr lang="fr-FR" sz="1800" dirty="0" smtClean="0"/>
              <a:t>Bilan du trésorier</a:t>
            </a:r>
          </a:p>
          <a:p>
            <a:r>
              <a:rPr lang="fr-FR" sz="1800" dirty="0" smtClean="0"/>
              <a:t>Questions reportées</a:t>
            </a:r>
          </a:p>
          <a:p>
            <a:r>
              <a:rPr lang="fr-FR" sz="1800" dirty="0" smtClean="0"/>
              <a:t>Points à débattre</a:t>
            </a:r>
            <a:endParaRPr lang="fr-FR" sz="1800" dirty="0"/>
          </a:p>
        </p:txBody>
      </p:sp>
      <p:pic>
        <p:nvPicPr>
          <p:cNvPr id="5" name="Espace réservé du contenu 4" descr="0001EB.jpe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7" b="10017"/>
          <a:stretch>
            <a:fillRect/>
          </a:stretch>
        </p:blipFill>
        <p:spPr>
          <a:xfrm>
            <a:off x="4751071" y="1444532"/>
            <a:ext cx="3840480" cy="4343400"/>
          </a:xfrm>
        </p:spPr>
      </p:pic>
    </p:spTree>
    <p:extLst>
      <p:ext uri="{BB962C8B-B14F-4D97-AF65-F5344CB8AC3E}">
        <p14:creationId xmlns:p14="http://schemas.microsoft.com/office/powerpoint/2010/main" val="1036686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fr-FR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REUNIONS</a:t>
            </a:r>
            <a:br>
              <a:rPr lang="fr-FR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en-US" sz="30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772400" cy="1219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3200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Gérer</a:t>
            </a:r>
            <a:r>
              <a:rPr lang="en-US" sz="3200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les interactions du </a:t>
            </a:r>
            <a:r>
              <a:rPr lang="en-US" sz="3200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groupe</a:t>
            </a:r>
            <a:endParaRPr lang="en-US" sz="3200" dirty="0">
              <a:solidFill>
                <a:srgbClr val="FF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2590800"/>
            <a:ext cx="7772400" cy="396240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sz="280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Pendant que le président dirige la réunion, il arrive que les conflits aient lieu. </a:t>
            </a:r>
          </a:p>
          <a:p>
            <a:pPr lvl="1">
              <a:lnSpc>
                <a:spcPct val="90000"/>
              </a:lnSpc>
            </a:pPr>
            <a:r>
              <a:rPr lang="en-US" sz="280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Le président représente l'autorité aux réunions et doit savoir comment gérer ce genre d'interactions. </a:t>
            </a:r>
          </a:p>
        </p:txBody>
      </p:sp>
    </p:spTree>
    <p:extLst>
      <p:ext uri="{BB962C8B-B14F-4D97-AF65-F5344CB8AC3E}">
        <p14:creationId xmlns:p14="http://schemas.microsoft.com/office/powerpoint/2010/main" val="3541261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COMMENT GERER UN CLUB ?</a:t>
            </a:r>
            <a:endParaRPr lang="fr-FR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05000"/>
            <a:ext cx="8496300" cy="30527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 sz="2800" dirty="0" smtClean="0"/>
              <a:t>Par un bon </a:t>
            </a:r>
            <a:r>
              <a:rPr lang="fr-FR" sz="2800" dirty="0" smtClean="0">
                <a:solidFill>
                  <a:srgbClr val="3366FF"/>
                </a:solidFill>
              </a:rPr>
              <a:t>plan d’action </a:t>
            </a:r>
            <a:r>
              <a:rPr lang="fr-FR" sz="2800" dirty="0" smtClean="0"/>
              <a:t>qui fixe les objectifs et définit un programme.</a:t>
            </a:r>
          </a:p>
          <a:p>
            <a:pPr>
              <a:lnSpc>
                <a:spcPct val="90000"/>
              </a:lnSpc>
            </a:pPr>
            <a:r>
              <a:rPr lang="fr-FR" sz="2800" dirty="0" smtClean="0"/>
              <a:t>Par un bon </a:t>
            </a:r>
            <a:r>
              <a:rPr lang="fr-FR" sz="2800" dirty="0" smtClean="0">
                <a:solidFill>
                  <a:srgbClr val="3366FF"/>
                </a:solidFill>
              </a:rPr>
              <a:t>travail administratif </a:t>
            </a:r>
            <a:r>
              <a:rPr lang="fr-FR" sz="2800" dirty="0" smtClean="0"/>
              <a:t>en coordination avec le président, le secrétaire et le trésorier.</a:t>
            </a:r>
          </a:p>
          <a:p>
            <a:pPr>
              <a:lnSpc>
                <a:spcPct val="90000"/>
              </a:lnSpc>
            </a:pPr>
            <a:r>
              <a:rPr lang="fr-FR" sz="2800" dirty="0" smtClean="0"/>
              <a:t>Par une bonne </a:t>
            </a:r>
            <a:r>
              <a:rPr lang="fr-FR" sz="2800" dirty="0" smtClean="0">
                <a:solidFill>
                  <a:srgbClr val="3366FF"/>
                </a:solidFill>
              </a:rPr>
              <a:t>connaissance du </a:t>
            </a:r>
            <a:r>
              <a:rPr lang="fr-FR" sz="2800" dirty="0" err="1" smtClean="0">
                <a:solidFill>
                  <a:srgbClr val="3366FF"/>
                </a:solidFill>
              </a:rPr>
              <a:t>lionisme</a:t>
            </a:r>
            <a:r>
              <a:rPr lang="fr-FR" sz="2800" dirty="0" smtClean="0"/>
              <a:t>.</a:t>
            </a:r>
            <a:r>
              <a:rPr lang="fr-FR" sz="2800" dirty="0"/>
              <a:t>	</a:t>
            </a: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1466354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7695"/>
            <a:ext cx="7772400" cy="1386305"/>
          </a:xfrm>
        </p:spPr>
        <p:txBody>
          <a:bodyPr/>
          <a:lstStyle/>
          <a:p>
            <a:r>
              <a:rPr lang="fr-FR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Au total</a:t>
            </a:r>
            <a:br>
              <a:rPr lang="fr-FR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fr-F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Pour réussir une réunion: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7345" y="2868436"/>
            <a:ext cx="7772400" cy="269861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 smtClean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Préparer</a:t>
            </a:r>
            <a:r>
              <a:rPr lang="en-US" dirty="0" smtClean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 un </a:t>
            </a:r>
            <a:r>
              <a:rPr lang="en-US" dirty="0" err="1" smtClean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ordre</a:t>
            </a:r>
            <a:r>
              <a:rPr lang="en-US" dirty="0" smtClean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 du jour </a:t>
            </a:r>
            <a:r>
              <a:rPr lang="en-US" dirty="0" err="1" smtClean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à</a:t>
            </a:r>
            <a:r>
              <a:rPr lang="en-US" dirty="0" smtClean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l’avance</a:t>
            </a:r>
            <a:endParaRPr lang="en-US" dirty="0">
              <a:solidFill>
                <a:srgbClr val="808080"/>
              </a:solidFill>
              <a:latin typeface="Arial" charset="0"/>
              <a:ea typeface="MS PGothic" charset="0"/>
              <a:sym typeface="Arial" charset="0"/>
            </a:endParaRPr>
          </a:p>
          <a:p>
            <a:pPr>
              <a:lnSpc>
                <a:spcPct val="90000"/>
              </a:lnSpc>
            </a:pPr>
            <a:r>
              <a:rPr lang="en-US" dirty="0" err="1" smtClean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Suivre</a:t>
            </a:r>
            <a:r>
              <a:rPr lang="en-US" dirty="0" smtClean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l’ordre</a:t>
            </a:r>
            <a:r>
              <a:rPr lang="en-US" dirty="0" smtClean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 du jour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Commencer et </a:t>
            </a:r>
            <a:r>
              <a:rPr lang="en-US" dirty="0" err="1" smtClean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terminer</a:t>
            </a:r>
            <a:r>
              <a:rPr lang="en-US" dirty="0" smtClean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à</a:t>
            </a:r>
            <a:r>
              <a:rPr lang="en-US" dirty="0" smtClean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l’heure</a:t>
            </a:r>
            <a:endParaRPr lang="en-US" dirty="0" smtClean="0">
              <a:solidFill>
                <a:srgbClr val="808080"/>
              </a:solidFill>
              <a:latin typeface="Arial" charset="0"/>
              <a:ea typeface="MS PGothic" charset="0"/>
              <a:sym typeface="Arial" charset="0"/>
            </a:endParaRPr>
          </a:p>
          <a:p>
            <a:pPr>
              <a:lnSpc>
                <a:spcPct val="90000"/>
              </a:lnSpc>
            </a:pPr>
            <a:r>
              <a:rPr lang="en-US" dirty="0" err="1" smtClean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Utiliser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la </a:t>
            </a:r>
            <a:r>
              <a:rPr lang="en-US" dirty="0" err="1" smtClean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procédure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parlementaire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endParaRPr lang="en-US" dirty="0">
              <a:solidFill>
                <a:srgbClr val="808080"/>
              </a:solidFill>
              <a:latin typeface="Arial" charset="0"/>
              <a:ea typeface="MS PGothic" charset="0"/>
              <a:sym typeface="Arial" charset="0"/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rgbClr val="80808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pic>
        <p:nvPicPr>
          <p:cNvPr id="28677" name="Picture 5" descr="C:\Documents and Settings\jcella\Application Data\Microsoft\Media Catalog\Downloaded Clips\cla3\j04088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843" y="4927826"/>
            <a:ext cx="1556207" cy="159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247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9" grpId="0" build="p" autoUpdateAnimBg="0" advAuto="100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En quoi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consiste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la </a:t>
            </a:r>
            <a:b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</a:br>
            <a:r>
              <a:rPr lang="ja-JP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“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procédure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parlementaire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?</a:t>
            </a:r>
            <a:r>
              <a:rPr lang="ja-JP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”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124200"/>
            <a:ext cx="7772400" cy="26670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Un ensemble de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règles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suivies</a:t>
            </a:r>
            <a:endParaRPr lang="en-US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pPr marL="0" indent="0" algn="ctr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par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une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assemblée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. </a:t>
            </a:r>
          </a:p>
          <a:p>
            <a:pPr marL="0" indent="0" algn="ctr"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(rappel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à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l'ordre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règles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sur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l'adoption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des motions,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valorisation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des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conférenciers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etc.)</a:t>
            </a:r>
          </a:p>
        </p:txBody>
      </p:sp>
      <p:pic>
        <p:nvPicPr>
          <p:cNvPr id="35847" name="Picture 7" descr="D:\Club Officer Training\Up to Date\gav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338"/>
            <a:ext cx="2125663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370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ORGANISATION</a:t>
            </a:r>
            <a:endParaRPr lang="en-US" sz="3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828800"/>
            <a:ext cx="8610600" cy="1295400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sz="280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Il est nécessaire d'établir deux comptes bancaires pour séparer les fonds administratifs des fonds destinés aux oeuvres sociales.</a:t>
            </a: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152400" y="3200400"/>
            <a:ext cx="87630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93750" lvl="1" indent="-336550">
              <a:spcBef>
                <a:spcPct val="50000"/>
              </a:spcBef>
              <a:buFontTx/>
              <a:buChar char="–"/>
            </a:pPr>
            <a:r>
              <a:rPr lang="en-US" dirty="0">
                <a:solidFill>
                  <a:srgbClr val="000000"/>
                </a:solidFill>
                <a:sym typeface="Arial" charset="0"/>
              </a:rPr>
              <a:t>Le </a:t>
            </a:r>
            <a:r>
              <a:rPr lang="en-US" i="1" dirty="0" err="1">
                <a:solidFill>
                  <a:srgbClr val="FF0000"/>
                </a:solidFill>
                <a:sym typeface="Arial" charset="0"/>
              </a:rPr>
              <a:t>compte</a:t>
            </a:r>
            <a:r>
              <a:rPr lang="en-US" i="1" dirty="0">
                <a:solidFill>
                  <a:srgbClr val="FF0000"/>
                </a:solidFill>
                <a:sym typeface="Arial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sym typeface="Arial" charset="0"/>
              </a:rPr>
              <a:t>administratif</a:t>
            </a:r>
            <a:r>
              <a:rPr lang="en-US" dirty="0">
                <a:solidFill>
                  <a:srgbClr val="FF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permet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de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sauvegarder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les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cotisations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de club, les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amendes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et les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autres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fonds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internes</a:t>
            </a:r>
          </a:p>
          <a:p>
            <a:pPr marL="793750" lvl="1" indent="-336550">
              <a:spcBef>
                <a:spcPct val="50000"/>
              </a:spcBef>
              <a:buFontTx/>
              <a:buChar char="–"/>
            </a:pPr>
            <a:r>
              <a:rPr lang="en-US" dirty="0">
                <a:solidFill>
                  <a:srgbClr val="000000"/>
                </a:solidFill>
                <a:sym typeface="Arial" charset="0"/>
              </a:rPr>
              <a:t>Le </a:t>
            </a:r>
            <a:r>
              <a:rPr lang="en-US" i="1" dirty="0" err="1">
                <a:solidFill>
                  <a:srgbClr val="FF0000"/>
                </a:solidFill>
                <a:sym typeface="Arial" charset="0"/>
              </a:rPr>
              <a:t>compte</a:t>
            </a:r>
            <a:r>
              <a:rPr lang="en-US" i="1" dirty="0">
                <a:solidFill>
                  <a:srgbClr val="FF0000"/>
                </a:solidFill>
                <a:sym typeface="Arial" charset="0"/>
              </a:rPr>
              <a:t> des </a:t>
            </a:r>
            <a:r>
              <a:rPr lang="en-US" i="1" dirty="0" err="1">
                <a:solidFill>
                  <a:srgbClr val="FF0000"/>
                </a:solidFill>
                <a:sym typeface="Arial" charset="0"/>
              </a:rPr>
              <a:t>activités</a:t>
            </a:r>
            <a:r>
              <a:rPr lang="en-US" dirty="0">
                <a:solidFill>
                  <a:srgbClr val="FF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contient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les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fonds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collectés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du grand public et ne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peut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pas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être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utilisé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pour les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dépenses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administratives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0891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 bldLvl="2" autoUpdateAnimBg="0" advAuto="1000"/>
      <p:bldP spid="82949" grpId="0" build="p" bldLvl="2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ORGANISATION</a:t>
            </a:r>
            <a:endParaRPr lang="en-US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76400"/>
            <a:ext cx="8839200" cy="914400"/>
          </a:xfrm>
        </p:spPr>
        <p:txBody>
          <a:bodyPr>
            <a:normAutofit fontScale="92500"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Arial" charset="0"/>
                <a:ea typeface="MS PGothic" charset="0"/>
                <a:sym typeface="Arial" charset="0"/>
              </a:rPr>
              <a:t>Discuter</a:t>
            </a:r>
            <a:r>
              <a:rPr lang="en-US" sz="3200" dirty="0">
                <a:solidFill>
                  <a:schemeClr val="tx1"/>
                </a:solidFill>
                <a:latin typeface="Arial" charset="0"/>
                <a:ea typeface="MS PGothic" charset="0"/>
                <a:sym typeface="Arial" charset="0"/>
              </a:rPr>
              <a:t> des </a:t>
            </a:r>
            <a:r>
              <a:rPr lang="en-US" sz="3200" dirty="0" err="1">
                <a:solidFill>
                  <a:schemeClr val="tx1"/>
                </a:solidFill>
                <a:latin typeface="Arial" charset="0"/>
                <a:ea typeface="MS PGothic" charset="0"/>
                <a:sym typeface="Arial" charset="0"/>
              </a:rPr>
              <a:t>méthodes</a:t>
            </a:r>
            <a:r>
              <a:rPr lang="en-US" sz="3200" dirty="0">
                <a:solidFill>
                  <a:schemeClr val="tx1"/>
                </a:solidFill>
                <a:latin typeface="Arial" charset="0"/>
                <a:ea typeface="MS PGothic" charset="0"/>
                <a:sym typeface="Arial" charset="0"/>
              </a:rPr>
              <a:t> pour </a:t>
            </a:r>
            <a:r>
              <a:rPr lang="en-US" sz="3200" dirty="0" err="1">
                <a:solidFill>
                  <a:schemeClr val="tx1"/>
                </a:solidFill>
                <a:latin typeface="Arial" charset="0"/>
                <a:ea typeface="MS PGothic" charset="0"/>
                <a:sym typeface="Arial" charset="0"/>
              </a:rPr>
              <a:t>garder</a:t>
            </a:r>
            <a:r>
              <a:rPr lang="en-US" sz="3200" dirty="0">
                <a:solidFill>
                  <a:schemeClr val="tx1"/>
                </a:solidFill>
                <a:latin typeface="Arial" charset="0"/>
                <a:ea typeface="MS PGothic" charset="0"/>
                <a:sym typeface="Arial" charset="0"/>
              </a:rPr>
              <a:t> les archives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2514600"/>
            <a:ext cx="8534400" cy="2133600"/>
          </a:xfrm>
        </p:spPr>
        <p:txBody>
          <a:bodyPr/>
          <a:lstStyle/>
          <a:p>
            <a:r>
              <a:rPr lang="en-US" sz="32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A la fin de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l'année</a:t>
            </a:r>
            <a:r>
              <a:rPr lang="en-US" sz="32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les dossiers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seront</a:t>
            </a:r>
            <a:r>
              <a:rPr lang="en-US" sz="32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remis</a:t>
            </a:r>
            <a:r>
              <a:rPr lang="en-US" sz="32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aux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officiels</a:t>
            </a:r>
            <a:r>
              <a:rPr lang="en-US" sz="32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qui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prennent</a:t>
            </a:r>
            <a:r>
              <a:rPr lang="en-US" sz="32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la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relève</a:t>
            </a:r>
            <a:endParaRPr lang="en-US" sz="32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pPr marL="349250" lvl="1" indent="0">
              <a:buNone/>
            </a:pPr>
            <a:r>
              <a:rPr lang="en-US" sz="28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Le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maintien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ininterrompu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des dossiers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garantit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une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passation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des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pouvoirs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harmonieuse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</a:p>
        </p:txBody>
      </p:sp>
      <p:pic>
        <p:nvPicPr>
          <p:cNvPr id="3" name="Image 2" descr="BES_08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579" y="4440855"/>
            <a:ext cx="3499221" cy="2417145"/>
          </a:xfrm>
          <a:prstGeom prst="rect">
            <a:avLst/>
          </a:prstGeom>
        </p:spPr>
      </p:pic>
      <p:pic>
        <p:nvPicPr>
          <p:cNvPr id="4" name="Image 3" descr="BU00945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4648200"/>
            <a:ext cx="2101273" cy="1886527"/>
          </a:xfrm>
          <a:prstGeom prst="rect">
            <a:avLst/>
          </a:prstGeom>
        </p:spPr>
      </p:pic>
      <p:pic>
        <p:nvPicPr>
          <p:cNvPr id="5" name="Image 4" descr="skd188256sdc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09" y="4771055"/>
            <a:ext cx="2249070" cy="166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16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6" descr="C:\Documents and Settings\jcella\Application Data\Microsoft\Media Catalog\Downloaded Clips\cl7\bd19894_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5400"/>
            <a:ext cx="16541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Communication</a:t>
            </a:r>
            <a:endParaRPr lang="en-US" sz="3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3352800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en-US" sz="22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Tenir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les </a:t>
            </a:r>
            <a:r>
              <a:rPr lang="en-US" sz="22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membres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au courant des </a:t>
            </a:r>
            <a:r>
              <a:rPr lang="en-US" sz="22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actualités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, situations </a:t>
            </a:r>
            <a:r>
              <a:rPr lang="en-US" sz="22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particulières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etc. </a:t>
            </a:r>
            <a:endParaRPr lang="en-US" sz="2200" dirty="0" smtClean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pPr>
              <a:spcBef>
                <a:spcPct val="20000"/>
              </a:spcBef>
            </a:pPr>
            <a:r>
              <a:rPr lang="en-US" sz="2200" dirty="0" err="1" smtClean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Répondre</a:t>
            </a:r>
            <a:r>
              <a:rPr lang="en-US" sz="2200" dirty="0" smtClean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aux </a:t>
            </a:r>
            <a:r>
              <a:rPr lang="en-US" sz="2200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lettres</a:t>
            </a: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courriels</a:t>
            </a: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, messages </a:t>
            </a:r>
            <a:r>
              <a:rPr lang="en-US" sz="2200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téléphoniques</a:t>
            </a: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et </a:t>
            </a:r>
            <a:r>
              <a:rPr lang="en-US" sz="2200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télécopies</a:t>
            </a: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rapidement</a:t>
            </a: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et de </a:t>
            </a:r>
            <a:r>
              <a:rPr lang="en-US" sz="2200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manière</a:t>
            </a: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professionnelle</a:t>
            </a:r>
            <a:endParaRPr lang="en-US" sz="2200" dirty="0" smtClean="0">
              <a:solidFill>
                <a:srgbClr val="000000"/>
              </a:solidFill>
              <a:latin typeface="Arial"/>
              <a:cs typeface="Arial"/>
              <a:sym typeface="Arial" charset="0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endParaRPr lang="en-US" dirty="0" smtClean="0">
              <a:solidFill>
                <a:srgbClr val="000000"/>
              </a:solidFill>
              <a:latin typeface="Arial"/>
              <a:cs typeface="Arial"/>
              <a:sym typeface="Arial" charset="0"/>
            </a:endParaRPr>
          </a:p>
          <a:p>
            <a:pPr marL="349250" lvl="1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Le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secrétaire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est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l'interlocuteur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du club ;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alors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que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le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président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peut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répondre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en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personne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aux communications,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il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est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recommandé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déléguer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pour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que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les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réponses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soient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plus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rapides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. </a:t>
            </a:r>
          </a:p>
          <a:p>
            <a:pPr marL="635000" lvl="1" indent="-288925">
              <a:lnSpc>
                <a:spcPct val="90000"/>
              </a:lnSpc>
            </a:pPr>
            <a:endParaRPr lang="en-US" dirty="0" smtClean="0">
              <a:solidFill>
                <a:srgbClr val="000000"/>
              </a:solidFill>
              <a:latin typeface="Arial"/>
              <a:ea typeface="MS PGothic" charset="0"/>
              <a:cs typeface="Arial"/>
              <a:sym typeface="Arial" charset="0"/>
            </a:endParaRPr>
          </a:p>
          <a:p>
            <a:pPr marL="635000" lvl="1" indent="-288925">
              <a:lnSpc>
                <a:spcPct val="90000"/>
              </a:lnSpc>
            </a:pPr>
            <a:endParaRPr lang="en-US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150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bldLvl="3" autoUpdateAnimBg="0" advAuto="100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Formation des </a:t>
            </a:r>
            <a:r>
              <a:rPr lang="en-US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membres</a:t>
            </a:r>
            <a:endParaRPr lang="en-US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6680" y="2503570"/>
            <a:ext cx="8001000" cy="31242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Le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président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peut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conseiller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les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membres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 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du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club, les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motiver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et les aider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à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résoudre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les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problémes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. </a:t>
            </a:r>
            <a:endParaRPr lang="en-US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pic>
        <p:nvPicPr>
          <p:cNvPr id="102404" name="Picture 4" descr="C:\Documents and Settings\jcella\Application Data\Microsoft\Media Catalog\Downloaded Clips\cl7\bd19908_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191000"/>
            <a:ext cx="25463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153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bldLvl="3" autoUpdateAnimBg="0" advAuto="100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Formation des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Responsables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7610" y="2154973"/>
            <a:ext cx="8042276" cy="4343400"/>
          </a:xfrm>
        </p:spPr>
        <p:txBody>
          <a:bodyPr/>
          <a:lstStyle/>
          <a:p>
            <a:r>
              <a:rPr lang="fr-FR" dirty="0" smtClean="0"/>
              <a:t>Former les présidents de commission</a:t>
            </a:r>
          </a:p>
          <a:p>
            <a:r>
              <a:rPr lang="fr-FR" dirty="0" smtClean="0"/>
              <a:t>Faire participer les membres</a:t>
            </a:r>
          </a:p>
          <a:p>
            <a:r>
              <a:rPr lang="fr-FR" dirty="0" smtClean="0"/>
              <a:t>Encourager les membres à assister aux séances de formation ( réunions du district)</a:t>
            </a:r>
          </a:p>
          <a:p>
            <a:r>
              <a:rPr lang="fr-FR" dirty="0" smtClean="0"/>
              <a:t>Les renseigner sur les différentes ressources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6247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Ressources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52600"/>
            <a:ext cx="8991600" cy="16764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Un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officiel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 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club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n'est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pas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seul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dans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sa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fonction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. </a:t>
            </a: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533400" y="2819400"/>
            <a:ext cx="79248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SzPct val="100000"/>
            </a:pPr>
            <a:r>
              <a:rPr lang="en-US" sz="3200" dirty="0">
                <a:solidFill>
                  <a:srgbClr val="000000"/>
                </a:solidFill>
                <a:sym typeface="Arial" charset="0"/>
              </a:rPr>
              <a:t>De </a:t>
            </a:r>
            <a:r>
              <a:rPr lang="en-US" sz="3200" dirty="0" err="1">
                <a:solidFill>
                  <a:srgbClr val="000000"/>
                </a:solidFill>
                <a:sym typeface="Arial" charset="0"/>
              </a:rPr>
              <a:t>nombreuses</a:t>
            </a:r>
            <a:r>
              <a:rPr lang="en-US" sz="32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sym typeface="Arial" charset="0"/>
              </a:rPr>
              <a:t>ressources</a:t>
            </a:r>
            <a:r>
              <a:rPr lang="en-US" sz="3200" dirty="0">
                <a:solidFill>
                  <a:srgbClr val="000000"/>
                </a:solidFill>
                <a:sym typeface="Arial" charset="0"/>
              </a:rPr>
              <a:t> existent pour aider </a:t>
            </a:r>
            <a:r>
              <a:rPr lang="en-US" sz="3200" dirty="0" smtClean="0">
                <a:solidFill>
                  <a:srgbClr val="000000"/>
                </a:solidFill>
                <a:sym typeface="Arial" charset="0"/>
              </a:rPr>
              <a:t>les </a:t>
            </a:r>
            <a:r>
              <a:rPr lang="en-US" sz="3200" dirty="0" err="1" smtClean="0">
                <a:solidFill>
                  <a:srgbClr val="000000"/>
                </a:solidFill>
                <a:sym typeface="Arial" charset="0"/>
              </a:rPr>
              <a:t>officiels</a:t>
            </a:r>
            <a:r>
              <a:rPr lang="en-US" sz="3200" dirty="0" smtClean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sym typeface="Arial" charset="0"/>
              </a:rPr>
              <a:t>de club </a:t>
            </a:r>
            <a:r>
              <a:rPr lang="en-US" sz="3200" dirty="0" err="1">
                <a:solidFill>
                  <a:srgbClr val="000000"/>
                </a:solidFill>
                <a:sym typeface="Arial" charset="0"/>
              </a:rPr>
              <a:t>avant</a:t>
            </a:r>
            <a:r>
              <a:rPr lang="en-US" sz="32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sym typeface="Arial" charset="0"/>
              </a:rPr>
              <a:t>leur</a:t>
            </a:r>
            <a:r>
              <a:rPr lang="en-US" sz="3200" dirty="0" smtClean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sym typeface="Arial" charset="0"/>
              </a:rPr>
              <a:t>prise</a:t>
            </a:r>
            <a:r>
              <a:rPr lang="en-US" sz="3200" dirty="0">
                <a:solidFill>
                  <a:srgbClr val="000000"/>
                </a:solidFill>
                <a:sym typeface="Arial" charset="0"/>
              </a:rPr>
              <a:t> de </a:t>
            </a:r>
            <a:r>
              <a:rPr lang="en-US" sz="3200" dirty="0" err="1">
                <a:solidFill>
                  <a:srgbClr val="000000"/>
                </a:solidFill>
                <a:sym typeface="Arial" charset="0"/>
              </a:rPr>
              <a:t>fonction</a:t>
            </a:r>
            <a:r>
              <a:rPr lang="en-US" sz="3200" dirty="0">
                <a:solidFill>
                  <a:srgbClr val="000000"/>
                </a:solidFill>
                <a:sym typeface="Arial" charset="0"/>
              </a:rPr>
              <a:t> et pendant </a:t>
            </a:r>
            <a:r>
              <a:rPr lang="en-US" sz="3200" dirty="0" err="1" smtClean="0">
                <a:solidFill>
                  <a:srgbClr val="000000"/>
                </a:solidFill>
                <a:sym typeface="Arial" charset="0"/>
              </a:rPr>
              <a:t>leur</a:t>
            </a:r>
            <a:r>
              <a:rPr lang="en-US" sz="3200" dirty="0" smtClean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sym typeface="Arial" charset="0"/>
              </a:rPr>
              <a:t>mandat</a:t>
            </a:r>
            <a:r>
              <a:rPr lang="en-US" sz="3200" dirty="0">
                <a:solidFill>
                  <a:srgbClr val="000000"/>
                </a:solidFill>
                <a:sym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0696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 bldLvl="3" autoUpdateAnimBg="0" advAuto="100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Resources 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/>
            </a:r>
            <a:b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</a:br>
            <a:endParaRPr lang="en-US" sz="30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277232"/>
            <a:ext cx="8153400" cy="9906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Les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officiels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sont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des sources d</a:t>
            </a:r>
            <a:r>
              <a:rPr lang="ja-JP" alt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’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aide</a:t>
            </a:r>
          </a:p>
        </p:txBody>
      </p:sp>
      <p:sp>
        <p:nvSpPr>
          <p:cNvPr id="182276" name="Rectangle 4"/>
          <p:cNvSpPr>
            <a:spLocks noChangeArrowheads="1"/>
          </p:cNvSpPr>
          <p:nvPr/>
        </p:nvSpPr>
        <p:spPr bwMode="auto">
          <a:xfrm>
            <a:off x="419100" y="1925642"/>
            <a:ext cx="8229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36600" lvl="1" indent="-279400">
              <a:spcBef>
                <a:spcPct val="20000"/>
              </a:spcBef>
              <a:buFontTx/>
              <a:buChar char="–"/>
            </a:pPr>
            <a:r>
              <a:rPr lang="en-US" sz="2600" b="1" dirty="0">
                <a:solidFill>
                  <a:srgbClr val="000000"/>
                </a:solidFill>
                <a:sym typeface="Arial" charset="0"/>
              </a:rPr>
              <a:t>Les </a:t>
            </a:r>
            <a:r>
              <a:rPr lang="en-US" sz="2600" b="1" dirty="0" err="1">
                <a:solidFill>
                  <a:srgbClr val="000000"/>
                </a:solidFill>
                <a:sym typeface="Arial" charset="0"/>
              </a:rPr>
              <a:t>présidents</a:t>
            </a:r>
            <a:r>
              <a:rPr lang="en-US" sz="2600" b="1" dirty="0">
                <a:solidFill>
                  <a:srgbClr val="000000"/>
                </a:solidFill>
                <a:sym typeface="Arial" charset="0"/>
              </a:rPr>
              <a:t> de </a:t>
            </a:r>
            <a:r>
              <a:rPr lang="en-US" sz="2600" b="1" dirty="0" err="1">
                <a:solidFill>
                  <a:srgbClr val="000000"/>
                </a:solidFill>
                <a:sym typeface="Arial" charset="0"/>
              </a:rPr>
              <a:t>Région</a:t>
            </a:r>
            <a:r>
              <a:rPr lang="en-US" sz="2600" b="1" dirty="0">
                <a:solidFill>
                  <a:srgbClr val="000000"/>
                </a:solidFill>
                <a:sym typeface="Arial" charset="0"/>
              </a:rPr>
              <a:t> et de Zone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peuvent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aider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à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répondre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aux questions et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à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résoudre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les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problèmes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qui se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posent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pendant </a:t>
            </a:r>
            <a:r>
              <a:rPr lang="en-US" sz="2600" dirty="0" err="1" smtClean="0">
                <a:solidFill>
                  <a:srgbClr val="000000"/>
                </a:solidFill>
                <a:sym typeface="Arial" charset="0"/>
              </a:rPr>
              <a:t>l’année</a:t>
            </a:r>
            <a:endParaRPr lang="en-US" sz="2600" dirty="0">
              <a:solidFill>
                <a:srgbClr val="000000"/>
              </a:solidFill>
              <a:sym typeface="Arial" charset="0"/>
            </a:endParaRPr>
          </a:p>
          <a:p>
            <a:pPr marL="736600" lvl="1" indent="-279400">
              <a:spcBef>
                <a:spcPct val="20000"/>
              </a:spcBef>
              <a:buFontTx/>
              <a:buChar char="–"/>
            </a:pPr>
            <a:r>
              <a:rPr lang="en-US" sz="2600" b="1" dirty="0">
                <a:solidFill>
                  <a:srgbClr val="000000"/>
                </a:solidFill>
                <a:sym typeface="Arial" charset="0"/>
              </a:rPr>
              <a:t>Les past </a:t>
            </a:r>
            <a:r>
              <a:rPr lang="en-US" sz="2600" b="1" dirty="0" err="1">
                <a:solidFill>
                  <a:srgbClr val="000000"/>
                </a:solidFill>
                <a:sym typeface="Arial" charset="0"/>
              </a:rPr>
              <a:t>officiels</a:t>
            </a:r>
            <a:r>
              <a:rPr lang="en-US" sz="2600" b="1" dirty="0">
                <a:solidFill>
                  <a:srgbClr val="000000"/>
                </a:solidFill>
                <a:sym typeface="Arial" charset="0"/>
              </a:rPr>
              <a:t> de club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peuvent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offrir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des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conseils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basés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sur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leur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expérience</a:t>
            </a:r>
            <a:endParaRPr lang="en-US" sz="2600" dirty="0">
              <a:solidFill>
                <a:srgbClr val="000000"/>
              </a:solidFill>
              <a:sym typeface="Arial" charset="0"/>
            </a:endParaRPr>
          </a:p>
          <a:p>
            <a:pPr marL="736600" lvl="1" indent="-279400">
              <a:spcBef>
                <a:spcPct val="20000"/>
              </a:spcBef>
              <a:buFontTx/>
              <a:buChar char="–"/>
            </a:pPr>
            <a:r>
              <a:rPr lang="en-US" sz="2600" dirty="0">
                <a:solidFill>
                  <a:srgbClr val="000000"/>
                </a:solidFill>
                <a:sym typeface="Arial" charset="0"/>
              </a:rPr>
              <a:t>Les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visites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aux clubs de la part du </a:t>
            </a:r>
            <a:r>
              <a:rPr lang="en-US" sz="2600" b="1" dirty="0" err="1">
                <a:solidFill>
                  <a:srgbClr val="000000"/>
                </a:solidFill>
                <a:sym typeface="Arial" charset="0"/>
              </a:rPr>
              <a:t>gouverneur</a:t>
            </a:r>
            <a:r>
              <a:rPr lang="en-US" sz="2600" b="1" dirty="0">
                <a:solidFill>
                  <a:srgbClr val="000000"/>
                </a:solidFill>
                <a:sym typeface="Arial" charset="0"/>
              </a:rPr>
              <a:t> de district et du vice-</a:t>
            </a:r>
            <a:r>
              <a:rPr lang="en-US" sz="2600" b="1" dirty="0" err="1">
                <a:solidFill>
                  <a:srgbClr val="000000"/>
                </a:solidFill>
                <a:sym typeface="Arial" charset="0"/>
              </a:rPr>
              <a:t>gouverneur</a:t>
            </a:r>
            <a:r>
              <a:rPr lang="en-US" sz="2600" b="1" dirty="0">
                <a:solidFill>
                  <a:srgbClr val="000000"/>
                </a:solidFill>
                <a:sym typeface="Arial" charset="0"/>
              </a:rPr>
              <a:t> de district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vous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donnent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l'occasion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d'apprendre</a:t>
            </a:r>
            <a:endParaRPr lang="en-US" sz="2600" dirty="0">
              <a:solidFill>
                <a:srgbClr val="000000"/>
              </a:solidFill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561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5" grpId="0" build="p" bldLvl="3" autoUpdateAnimBg="0" advAuto="1000"/>
      <p:bldP spid="182276" grpId="0" build="p" bldLvl="3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 rtl="0">
              <a:spcBef>
                <a:spcPct val="0"/>
              </a:spcBef>
            </a:pP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Resources </a:t>
            </a:r>
            <a:b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</a:br>
            <a:r>
              <a:rPr lang="en-US" b="1" dirty="0" smtClean="0">
                <a:ln w="1905"/>
                <a:solidFill>
                  <a:srgbClr val="FF522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sym typeface="Arial" charset="0"/>
                <a:hlinkClick r:id="rId2"/>
              </a:rPr>
              <a:t>Texte Standard de la Constitution et des Statuts de Lions Club (LA-2)</a:t>
            </a:r>
            <a:r>
              <a:rPr lang="en-US" b="1" dirty="0" smtClean="0">
                <a:ln w="1905"/>
                <a:solidFill>
                  <a:srgbClr val="FF522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sym typeface="Arial" charset="0"/>
              </a:rPr>
              <a:t/>
            </a:r>
            <a:br>
              <a:rPr lang="en-US" b="1" dirty="0" smtClean="0">
                <a:ln w="1905"/>
                <a:solidFill>
                  <a:srgbClr val="FF522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sym typeface="Arial" charset="0"/>
              </a:rPr>
            </a:br>
            <a:endParaRPr lang="fr-FR" b="1" dirty="0">
              <a:ln w="1905"/>
              <a:solidFill>
                <a:srgbClr val="FF5227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8130" y="1905103"/>
            <a:ext cx="4754731" cy="4038498"/>
          </a:xfrm>
        </p:spPr>
        <p:txBody>
          <a:bodyPr>
            <a:normAutofit/>
          </a:bodyPr>
          <a:lstStyle/>
          <a:p>
            <a:pPr marL="1139825" lvl="2" indent="-225425">
              <a:spcBef>
                <a:spcPct val="20000"/>
              </a:spcBef>
              <a:buFontTx/>
              <a:buChar char="•"/>
            </a:pP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Décrit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la structure, les </a:t>
            </a: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fonctions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et </a:t>
            </a: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responsabilitiés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des Lions clubs et des </a:t>
            </a: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officiels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de club</a:t>
            </a:r>
          </a:p>
          <a:p>
            <a:pPr marL="1139825" lvl="2" indent="-225425">
              <a:spcBef>
                <a:spcPct val="20000"/>
              </a:spcBef>
              <a:buFontTx/>
              <a:buChar char="•"/>
            </a:pP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Disponible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sur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le site Internet du Lions Clubs International</a:t>
            </a:r>
          </a:p>
          <a:p>
            <a:pPr marL="1139825" lvl="2" indent="-225425">
              <a:spcBef>
                <a:spcPct val="20000"/>
              </a:spcBef>
              <a:buFontTx/>
              <a:buChar char="•"/>
            </a:pP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Mis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à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jour </a:t>
            </a: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tous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les </a:t>
            </a: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ans</a:t>
            </a:r>
            <a:endParaRPr lang="fr-FR" sz="2400" dirty="0"/>
          </a:p>
        </p:txBody>
      </p:sp>
      <p:pic>
        <p:nvPicPr>
          <p:cNvPr id="5" name="Espace réservé du contenu 4" descr="la2.pd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474" r="-494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8190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6727" y="461818"/>
            <a:ext cx="755072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SIEGE INTERNATIONAL</a:t>
            </a:r>
            <a:r>
              <a:rPr lang="fr-FR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fr-FR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fr-FR" dirty="0"/>
              <a:t>Quartier général du Lions club international :</a:t>
            </a:r>
            <a:br>
              <a:rPr lang="fr-FR" dirty="0"/>
            </a:br>
            <a:r>
              <a:rPr lang="fr-FR" dirty="0" err="1"/>
              <a:t>Oak</a:t>
            </a:r>
            <a:r>
              <a:rPr lang="fr-FR" dirty="0"/>
              <a:t> Brook-Illinois, Etats-Unis</a:t>
            </a:r>
            <a:br>
              <a:rPr lang="fr-FR" dirty="0"/>
            </a:br>
            <a:r>
              <a:rPr lang="fr-FR" dirty="0"/>
              <a:t>Adresse : 300 W. 22nd Street </a:t>
            </a:r>
            <a:r>
              <a:rPr lang="fr-FR" dirty="0" err="1"/>
              <a:t>Oak</a:t>
            </a:r>
            <a:r>
              <a:rPr lang="fr-FR" dirty="0"/>
              <a:t> Brook, IL  60523-8842 USA</a:t>
            </a:r>
            <a:br>
              <a:rPr lang="fr-FR" dirty="0"/>
            </a:br>
            <a:r>
              <a:rPr lang="fr-FR" dirty="0"/>
              <a:t> </a:t>
            </a:r>
            <a:br>
              <a:rPr lang="fr-FR" dirty="0"/>
            </a:br>
            <a:endParaRPr lang="fr-FR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46" y="1962728"/>
            <a:ext cx="7065818" cy="39485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0" y="615404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Site Web :</a:t>
            </a:r>
          </a:p>
          <a:p>
            <a:pPr algn="ctr"/>
            <a:r>
              <a:rPr lang="fr-FR" b="1" dirty="0" err="1">
                <a:solidFill>
                  <a:srgbClr val="FF0000"/>
                </a:solidFill>
              </a:rPr>
              <a:t>WWW.lionsclubs.org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28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840367" y="481775"/>
            <a:ext cx="7772400" cy="1143000"/>
          </a:xfrm>
        </p:spPr>
        <p:txBody>
          <a:bodyPr/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Resources 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/>
            </a:r>
            <a:b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</a:b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Site du lions club international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/>
            </a:r>
            <a:b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</a:br>
            <a:endParaRPr lang="en-US" sz="20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624775"/>
            <a:ext cx="8191500" cy="2973990"/>
          </a:xfrm>
        </p:spPr>
        <p:txBody>
          <a:bodyPr>
            <a:normAutofit/>
          </a:bodyPr>
          <a:lstStyle/>
          <a:p>
            <a:pPr marL="457200" lvl="1" indent="0">
              <a:spcBef>
                <a:spcPct val="20000"/>
              </a:spcBef>
              <a:buNone/>
            </a:pPr>
            <a:r>
              <a:rPr lang="en-US" sz="3200" dirty="0" smtClean="0">
                <a:solidFill>
                  <a:srgbClr val="FF5227"/>
                </a:solidFill>
                <a:sym typeface="Arial" charset="0"/>
              </a:rPr>
              <a:t> </a:t>
            </a:r>
            <a:r>
              <a:rPr lang="en-US" sz="3200" dirty="0" err="1" smtClean="0">
                <a:solidFill>
                  <a:srgbClr val="FF5227"/>
                </a:solidFill>
                <a:sym typeface="Arial" charset="0"/>
              </a:rPr>
              <a:t>Outils</a:t>
            </a:r>
            <a:r>
              <a:rPr lang="en-US" sz="3200" dirty="0" smtClean="0">
                <a:solidFill>
                  <a:srgbClr val="FF5227"/>
                </a:solidFill>
                <a:sym typeface="Arial" charset="0"/>
              </a:rPr>
              <a:t> indispensables </a:t>
            </a:r>
            <a:r>
              <a:rPr lang="en-US" sz="3200">
                <a:solidFill>
                  <a:srgbClr val="FF5227"/>
                </a:solidFill>
                <a:sym typeface="Arial" charset="0"/>
              </a:rPr>
              <a:t>pour </a:t>
            </a:r>
            <a:r>
              <a:rPr lang="en-US" sz="3200" smtClean="0">
                <a:solidFill>
                  <a:srgbClr val="FF5227"/>
                </a:solidFill>
                <a:sym typeface="Arial" charset="0"/>
              </a:rPr>
              <a:t>les officiels</a:t>
            </a:r>
            <a:r>
              <a:rPr lang="en-US" sz="3200" dirty="0" smtClean="0">
                <a:solidFill>
                  <a:srgbClr val="FF5227"/>
                </a:solidFill>
                <a:sym typeface="Arial" charset="0"/>
              </a:rPr>
              <a:t> </a:t>
            </a:r>
            <a:r>
              <a:rPr lang="en-US" sz="3200" dirty="0">
                <a:solidFill>
                  <a:srgbClr val="FF5227"/>
                </a:solidFill>
                <a:sym typeface="Arial" charset="0"/>
              </a:rPr>
              <a:t>de </a:t>
            </a:r>
            <a:r>
              <a:rPr lang="en-US" sz="3200" dirty="0" smtClean="0">
                <a:solidFill>
                  <a:srgbClr val="FF5227"/>
                </a:solidFill>
                <a:sym typeface="Arial" charset="0"/>
              </a:rPr>
              <a:t>club</a:t>
            </a:r>
            <a:endParaRPr lang="en-US" sz="3200" dirty="0">
              <a:solidFill>
                <a:srgbClr val="FF5227"/>
              </a:solidFill>
              <a:sym typeface="Arial" charset="0"/>
            </a:endParaRPr>
          </a:p>
          <a:p>
            <a:pPr marL="1036638" lvl="2" indent="-231775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  <a:sym typeface="Arial" charset="0"/>
              </a:rPr>
              <a:t>Formation des </a:t>
            </a:r>
            <a:r>
              <a:rPr lang="en-US" dirty="0" err="1" smtClean="0">
                <a:solidFill>
                  <a:srgbClr val="000000"/>
                </a:solidFill>
                <a:sym typeface="Arial" charset="0"/>
              </a:rPr>
              <a:t>responsables</a:t>
            </a:r>
            <a:endParaRPr lang="en-US" dirty="0" smtClean="0">
              <a:solidFill>
                <a:srgbClr val="000000"/>
              </a:solidFill>
              <a:sym typeface="Arial" charset="0"/>
            </a:endParaRPr>
          </a:p>
          <a:p>
            <a:pPr marL="1036638" lvl="2" indent="-231775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  <a:sym typeface="Arial" charset="0"/>
              </a:rPr>
              <a:t>Centre de resources pour les clubs</a:t>
            </a:r>
          </a:p>
          <a:p>
            <a:pPr marL="1036638" lvl="2" indent="-231775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  <a:sym typeface="Arial" charset="0"/>
              </a:rPr>
              <a:t>Information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sur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les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programmes</a:t>
            </a:r>
            <a:endParaRPr lang="en-US" dirty="0">
              <a:solidFill>
                <a:srgbClr val="000000"/>
              </a:solidFill>
              <a:sym typeface="Arial" charset="0"/>
            </a:endParaRPr>
          </a:p>
          <a:p>
            <a:pPr marL="1036638" lvl="2" indent="-231775">
              <a:spcBef>
                <a:spcPct val="20000"/>
              </a:spcBef>
              <a:buFontTx/>
              <a:buChar char="•"/>
            </a:pPr>
            <a:r>
              <a:rPr lang="en-US" dirty="0" err="1">
                <a:solidFill>
                  <a:srgbClr val="000000"/>
                </a:solidFill>
                <a:sym typeface="Arial" charset="0"/>
              </a:rPr>
              <a:t>Fournitures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de club (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commandes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)</a:t>
            </a:r>
          </a:p>
          <a:p>
            <a:pPr marL="1036638" lvl="2" indent="-231775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  <a:sym typeface="Arial" charset="0"/>
              </a:rPr>
              <a:t>Section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sur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les rapports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d'effectif</a:t>
            </a:r>
            <a:endParaRPr lang="en-US" dirty="0">
              <a:solidFill>
                <a:srgbClr val="000000"/>
              </a:solidFill>
              <a:sym typeface="Arial" charset="0"/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53000"/>
            <a:ext cx="2062163" cy="1717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338312" y="5563306"/>
            <a:ext cx="234004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  <a:buFont typeface="Wingdings" charset="0"/>
              <a:buNone/>
            </a:pPr>
            <a:r>
              <a:rPr lang="fr-FR" b="1" dirty="0">
                <a:solidFill>
                  <a:srgbClr val="FF0000"/>
                </a:solidFill>
                <a:hlinkClick r:id="rId4"/>
              </a:rPr>
              <a:t>www.lionsclubs.org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516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bldLvl="3" autoUpdateAnimBg="0" advAuto="100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Resources </a:t>
            </a:r>
            <a:b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</a:b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LCIF </a:t>
            </a:r>
            <a:r>
              <a:rPr lang="fr-FR" dirty="0" smtClean="0"/>
              <a:t>(Fondation du Lions Club International)</a:t>
            </a:r>
            <a:endParaRPr lang="fr-FR" sz="3600" dirty="0" smtClean="0"/>
          </a:p>
          <a:p>
            <a:r>
              <a:rPr lang="fr-FR" dirty="0" smtClean="0"/>
              <a:t>Dons:                                                  - Membre bienfaiteur                             - Compagnon de </a:t>
            </a:r>
            <a:r>
              <a:rPr lang="fr-FR" dirty="0" err="1" smtClean="0"/>
              <a:t>Melvine</a:t>
            </a:r>
            <a:r>
              <a:rPr lang="fr-FR" dirty="0" smtClean="0"/>
              <a:t> Jones</a:t>
            </a:r>
          </a:p>
          <a:p>
            <a:r>
              <a:rPr lang="fr-FR" dirty="0" smtClean="0"/>
              <a:t>Subvention LCIF</a:t>
            </a:r>
          </a:p>
          <a:p>
            <a:endParaRPr lang="fr-FR" dirty="0" smtClean="0"/>
          </a:p>
        </p:txBody>
      </p:sp>
      <p:pic>
        <p:nvPicPr>
          <p:cNvPr id="5" name="Espace réservé du contenu 4" descr="DOSSIER LCIF 12 DEC 2011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63" r="-125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2113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04160" y="2099870"/>
            <a:ext cx="3840480" cy="4343400"/>
          </a:xfrm>
        </p:spPr>
        <p:txBody>
          <a:bodyPr/>
          <a:lstStyle/>
          <a:p>
            <a:endParaRPr lang="fr-FR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>
              <a:buNone/>
            </a:pPr>
            <a:r>
              <a:rPr lang="fr-F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ACTUALITES:</a:t>
            </a:r>
          </a:p>
          <a:p>
            <a:pPr lvl="1"/>
            <a:endParaRPr lang="en-US" dirty="0" smtClean="0">
              <a:solidFill>
                <a:schemeClr val="tx1"/>
              </a:solidFill>
              <a:latin typeface="Arial" charset="0"/>
              <a:ea typeface="MS PGothic" charset="0"/>
              <a:sym typeface="Arial" charset="0"/>
            </a:endParaRPr>
          </a:p>
          <a:p>
            <a:pPr lvl="1"/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MS PGothic" charset="0"/>
                <a:sym typeface="Arial" charset="0"/>
              </a:rPr>
              <a:t>Magazines</a:t>
            </a:r>
            <a:endParaRPr lang="en-US" sz="2400" dirty="0">
              <a:solidFill>
                <a:schemeClr val="tx1"/>
              </a:solidFill>
              <a:latin typeface="Arial" charset="0"/>
              <a:ea typeface="MS PGothic" charset="0"/>
              <a:sym typeface="Arial" charset="0"/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  <a:latin typeface="Arial" charset="0"/>
                <a:ea typeface="MS PGothic" charset="0"/>
                <a:sym typeface="Arial" charset="0"/>
              </a:rPr>
              <a:t>Communiqué </a:t>
            </a:r>
            <a:endParaRPr lang="en-US" sz="2400" dirty="0" smtClean="0">
              <a:solidFill>
                <a:schemeClr val="tx1"/>
              </a:solidFill>
              <a:latin typeface="Arial" charset="0"/>
              <a:ea typeface="MS PGothic" charset="0"/>
              <a:sym typeface="Arial" charset="0"/>
            </a:endParaRPr>
          </a:p>
          <a:p>
            <a:pPr lvl="1"/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MS PGothic" charset="0"/>
                <a:sym typeface="Arial" charset="0"/>
              </a:rPr>
              <a:t>Bulletin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  <a:ea typeface="MS PGothic" charset="0"/>
                <a:sym typeface="Arial" charset="0"/>
              </a:rPr>
              <a:t>trimestriel</a:t>
            </a:r>
            <a:endParaRPr lang="fr-FR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Espace réservé du contenu 5" descr="IMG_7086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11" r="-5811"/>
          <a:stretch>
            <a:fillRect/>
          </a:stretch>
        </p:blipFill>
        <p:spPr>
          <a:xfrm>
            <a:off x="4751071" y="1444532"/>
            <a:ext cx="3840480" cy="4998738"/>
          </a:xfr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Resources </a:t>
            </a:r>
            <a:b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</a:br>
            <a:endParaRPr lang="en-US" sz="30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351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Resources </a:t>
            </a:r>
            <a:b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</a:br>
            <a:endParaRPr lang="en-US" sz="30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 rot="10800000" flipV="1">
            <a:off x="1501859" y="4730159"/>
            <a:ext cx="7924800" cy="12993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FF5227"/>
                </a:solidFill>
                <a:latin typeface="Arial" charset="0"/>
                <a:ea typeface="MS PGothic" charset="0"/>
                <a:sym typeface="Arial" charset="0"/>
              </a:rPr>
              <a:t>Siège</a:t>
            </a:r>
            <a:r>
              <a:rPr lang="en-US" dirty="0">
                <a:solidFill>
                  <a:srgbClr val="FF5227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smtClean="0">
                <a:solidFill>
                  <a:srgbClr val="FF5227"/>
                </a:solidFill>
                <a:latin typeface="Arial" charset="0"/>
                <a:ea typeface="MS PGothic" charset="0"/>
                <a:sym typeface="Arial" charset="0"/>
              </a:rPr>
              <a:t>international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rgbClr val="FF0000"/>
                </a:solidFill>
                <a:hlinkClick r:id="rId3"/>
              </a:rPr>
              <a:t>www.lionsclubs.org</a:t>
            </a:r>
            <a:endParaRPr lang="fr-FR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5227"/>
              </a:solidFill>
              <a:latin typeface="Arial" charset="0"/>
              <a:ea typeface="MS PGothic" charset="0"/>
              <a:sym typeface="Arial" charset="0"/>
            </a:endParaRPr>
          </a:p>
          <a:p>
            <a:pPr marL="0" indent="0">
              <a:buNone/>
            </a:pPr>
            <a:endParaRPr lang="en-US" dirty="0">
              <a:solidFill>
                <a:srgbClr val="FF5227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28600" y="1524000"/>
            <a:ext cx="8458200" cy="238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255713" lvl="2" indent="-290513">
              <a:spcBef>
                <a:spcPct val="20000"/>
              </a:spcBef>
              <a:buFontTx/>
              <a:buChar char="•"/>
            </a:pPr>
            <a:r>
              <a:rPr lang="en-US" sz="2400" dirty="0" err="1" smtClean="0">
                <a:solidFill>
                  <a:srgbClr val="000000"/>
                </a:solidFill>
                <a:sym typeface="Arial" charset="0"/>
              </a:rPr>
              <a:t>Familiarisez</a:t>
            </a: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-vous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avec la structure et le </a:t>
            </a: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fonctionnement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du </a:t>
            </a: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siège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international </a:t>
            </a:r>
          </a:p>
          <a:p>
            <a:pPr marL="1255713" lvl="2" indent="-290513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sym typeface="Arial" charset="0"/>
              </a:rPr>
              <a:t>Le magazine LION et le site Internet du Lions Clubs International </a:t>
            </a: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donne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les </a:t>
            </a: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numéros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pour </a:t>
            </a: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prendre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contact avec des </a:t>
            </a:r>
            <a:r>
              <a:rPr lang="en-US" sz="2400" dirty="0" err="1">
                <a:solidFill>
                  <a:srgbClr val="FF0000"/>
                </a:solidFill>
                <a:sym typeface="Arial" charset="0"/>
              </a:rPr>
              <a:t>interlocuteurs</a:t>
            </a:r>
            <a:r>
              <a:rPr lang="en-US" sz="2400" dirty="0">
                <a:solidFill>
                  <a:srgbClr val="FF0000"/>
                </a:solidFill>
                <a:sym typeface="Arial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Arial" charset="0"/>
              </a:rPr>
              <a:t>particuliers</a:t>
            </a:r>
            <a:endParaRPr lang="en-US" sz="2400" dirty="0">
              <a:solidFill>
                <a:srgbClr val="FF0000"/>
              </a:solidFill>
              <a:sym typeface="Arial" charset="0"/>
            </a:endParaRPr>
          </a:p>
        </p:txBody>
      </p:sp>
      <p:pic>
        <p:nvPicPr>
          <p:cNvPr id="1187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406" y="3906191"/>
            <a:ext cx="2965216" cy="26481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801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bldLvl="4" autoUpdateAnimBg="0" advAuto="100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Conclure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l'année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2209800"/>
            <a:ext cx="7239000" cy="36576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A la fin de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l'année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il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est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important de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mener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à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bien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les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projets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et de former les nouveaux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officiels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. </a:t>
            </a:r>
            <a:endParaRPr lang="en-US" dirty="0" smtClean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pPr marL="0" indent="0" algn="ctr">
              <a:buFontTx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Le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président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doit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accomplir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certaines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autres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tâches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avant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devenir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immédiat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past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président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 club.</a:t>
            </a:r>
          </a:p>
        </p:txBody>
      </p:sp>
    </p:spTree>
    <p:extLst>
      <p:ext uri="{BB962C8B-B14F-4D97-AF65-F5344CB8AC3E}">
        <p14:creationId xmlns:p14="http://schemas.microsoft.com/office/powerpoint/2010/main" val="3322935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bldLvl="4" autoUpdateAnimBg="0" advAuto="100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RECONNAISSANCES</a:t>
            </a:r>
            <a:endParaRPr lang="fr-FR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49275" y="1600200"/>
            <a:ext cx="3840480" cy="462669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200" dirty="0" err="1">
                <a:solidFill>
                  <a:srgbClr val="FF6600"/>
                </a:solidFill>
                <a:latin typeface="Arial" charset="0"/>
                <a:ea typeface="MS PGothic" charset="0"/>
                <a:sym typeface="Arial" charset="0"/>
              </a:rPr>
              <a:t>Valorisez</a:t>
            </a:r>
            <a:r>
              <a:rPr lang="en-US" sz="3200" dirty="0">
                <a:solidFill>
                  <a:srgbClr val="FF66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Arial" charset="0"/>
                <a:ea typeface="MS PGothic" charset="0"/>
                <a:sym typeface="Arial" charset="0"/>
              </a:rPr>
              <a:t>votre</a:t>
            </a:r>
            <a:r>
              <a:rPr lang="en-US" sz="3200" dirty="0">
                <a:solidFill>
                  <a:srgbClr val="FF6600"/>
                </a:solidFill>
                <a:latin typeface="Arial" charset="0"/>
                <a:ea typeface="MS PGothic" charset="0"/>
                <a:sym typeface="Arial" charset="0"/>
              </a:rPr>
              <a:t> club pour son travail </a:t>
            </a:r>
            <a:r>
              <a:rPr lang="en-US" sz="3200" dirty="0" err="1">
                <a:solidFill>
                  <a:srgbClr val="FF6600"/>
                </a:solidFill>
                <a:latin typeface="Arial" charset="0"/>
                <a:ea typeface="MS PGothic" charset="0"/>
                <a:sym typeface="Arial" charset="0"/>
              </a:rPr>
              <a:t>assidu</a:t>
            </a:r>
            <a:r>
              <a:rPr lang="en-US" sz="3200" dirty="0">
                <a:solidFill>
                  <a:srgbClr val="FF6600"/>
                </a:solidFill>
                <a:latin typeface="Arial" charset="0"/>
                <a:ea typeface="MS PGothic" charset="0"/>
                <a:sym typeface="Arial" charset="0"/>
              </a:rPr>
              <a:t> pendant </a:t>
            </a:r>
            <a:r>
              <a:rPr lang="en-US" sz="3200" dirty="0" err="1">
                <a:solidFill>
                  <a:srgbClr val="FF6600"/>
                </a:solidFill>
                <a:latin typeface="Arial" charset="0"/>
                <a:ea typeface="MS PGothic" charset="0"/>
                <a:sym typeface="Arial" charset="0"/>
              </a:rPr>
              <a:t>l'année</a:t>
            </a:r>
            <a:endParaRPr lang="en-US" sz="3200" dirty="0">
              <a:solidFill>
                <a:srgbClr val="FF6600"/>
              </a:solidFill>
              <a:latin typeface="Arial" charset="0"/>
              <a:ea typeface="MS PGothic" charset="0"/>
              <a:sym typeface="Arial" charset="0"/>
            </a:endParaRPr>
          </a:p>
          <a:p>
            <a:pPr marL="793750" lvl="1">
              <a:spcBef>
                <a:spcPct val="20000"/>
              </a:spcBef>
              <a:buFontTx/>
              <a:buChar char="–"/>
            </a:pPr>
            <a:endParaRPr lang="en-US" sz="2800" dirty="0" smtClean="0">
              <a:solidFill>
                <a:srgbClr val="000000"/>
              </a:solidFill>
              <a:sym typeface="Arial" charset="0"/>
            </a:endParaRPr>
          </a:p>
          <a:p>
            <a:pPr marL="793750" lvl="1">
              <a:spcBef>
                <a:spcPct val="20000"/>
              </a:spcBef>
              <a:buFontTx/>
              <a:buChar char="–"/>
            </a:pPr>
            <a:r>
              <a:rPr lang="en-US" sz="2800" dirty="0" err="1" smtClean="0">
                <a:solidFill>
                  <a:srgbClr val="000000"/>
                </a:solidFill>
                <a:sym typeface="Arial" charset="0"/>
              </a:rPr>
              <a:t>Possibilités</a:t>
            </a:r>
            <a:r>
              <a:rPr lang="en-US" sz="2800" dirty="0" smtClean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de reconnaissance </a:t>
            </a:r>
            <a:r>
              <a:rPr lang="en-US" sz="2800" dirty="0" smtClean="0">
                <a:solidFill>
                  <a:srgbClr val="000000"/>
                </a:solidFill>
                <a:sym typeface="Arial" charset="0"/>
              </a:rPr>
              <a:t>:</a:t>
            </a:r>
          </a:p>
          <a:p>
            <a:pPr marL="793750" lvl="1">
              <a:spcBef>
                <a:spcPct val="20000"/>
              </a:spcBef>
              <a:buFontTx/>
              <a:buChar char="–"/>
            </a:pPr>
            <a:endParaRPr lang="en-US" sz="2800" dirty="0">
              <a:solidFill>
                <a:srgbClr val="000000"/>
              </a:solidFill>
              <a:sym typeface="Arial" charset="0"/>
            </a:endParaRPr>
          </a:p>
          <a:p>
            <a:pPr marL="1139825" lvl="2" indent="-225425">
              <a:spcBef>
                <a:spcPct val="20000"/>
              </a:spcBef>
              <a:buFontTx/>
              <a:buChar char="•"/>
            </a:pPr>
            <a:r>
              <a:rPr lang="en-US" sz="2300" dirty="0">
                <a:solidFill>
                  <a:srgbClr val="FF0000"/>
                </a:solidFill>
                <a:sym typeface="Arial" charset="0"/>
                <a:hlinkClick r:id="rId3"/>
              </a:rPr>
              <a:t>Compagnon de Melvin Jones </a:t>
            </a:r>
            <a:r>
              <a:rPr lang="en-US" sz="2300" dirty="0">
                <a:solidFill>
                  <a:srgbClr val="000000"/>
                </a:solidFill>
                <a:sym typeface="Arial" charset="0"/>
              </a:rPr>
              <a:t>(</a:t>
            </a:r>
            <a:r>
              <a:rPr lang="en-US" sz="2300" dirty="0" err="1">
                <a:solidFill>
                  <a:srgbClr val="000000"/>
                </a:solidFill>
                <a:sym typeface="Arial" charset="0"/>
              </a:rPr>
              <a:t>membre</a:t>
            </a:r>
            <a:r>
              <a:rPr lang="en-US" sz="2300" dirty="0">
                <a:solidFill>
                  <a:srgbClr val="000000"/>
                </a:solidFill>
                <a:sym typeface="Arial" charset="0"/>
              </a:rPr>
              <a:t> de base)</a:t>
            </a:r>
          </a:p>
          <a:p>
            <a:pPr marL="1139825" lvl="2" indent="-225425">
              <a:spcBef>
                <a:spcPct val="20000"/>
              </a:spcBef>
              <a:buFontTx/>
              <a:buChar char="•"/>
            </a:pPr>
            <a:r>
              <a:rPr lang="en-US" sz="2300" dirty="0">
                <a:solidFill>
                  <a:srgbClr val="FF0000"/>
                </a:solidFill>
                <a:sym typeface="Arial" charset="0"/>
                <a:hlinkClick r:id="rId4"/>
              </a:rPr>
              <a:t>Ecusson de membre bienfaiteur</a:t>
            </a:r>
            <a:endParaRPr lang="en-US" sz="2300" dirty="0">
              <a:solidFill>
                <a:srgbClr val="FF0000"/>
              </a:solidFill>
              <a:sym typeface="Arial" charset="0"/>
            </a:endParaRPr>
          </a:p>
          <a:p>
            <a:pPr marL="1139825" lvl="2" indent="-225425">
              <a:spcBef>
                <a:spcPct val="20000"/>
              </a:spcBef>
              <a:buFontTx/>
              <a:buChar char="•"/>
            </a:pPr>
            <a:r>
              <a:rPr lang="en-US" sz="2300" dirty="0">
                <a:solidFill>
                  <a:srgbClr val="FF0000"/>
                </a:solidFill>
                <a:sym typeface="Arial" charset="0"/>
                <a:hlinkClick r:id="rId5"/>
              </a:rPr>
              <a:t>L'Art de la Reconnaissance</a:t>
            </a:r>
            <a:endParaRPr lang="en-US" sz="2300" dirty="0">
              <a:solidFill>
                <a:srgbClr val="FF0000"/>
              </a:solidFill>
              <a:sym typeface="Arial" charset="0"/>
            </a:endParaRPr>
          </a:p>
          <a:p>
            <a:pPr marL="1139825" lvl="2" indent="-225425">
              <a:spcBef>
                <a:spcPct val="20000"/>
              </a:spcBef>
              <a:buFontTx/>
              <a:buChar char="•"/>
            </a:pPr>
            <a:r>
              <a:rPr lang="en-US" sz="2300" dirty="0">
                <a:solidFill>
                  <a:srgbClr val="FF0000"/>
                </a:solidFill>
                <a:sym typeface="Arial" charset="0"/>
                <a:hlinkClick r:id="rId6"/>
              </a:rPr>
              <a:t>Récompense </a:t>
            </a:r>
            <a:r>
              <a:rPr lang="en-US" sz="2300" dirty="0" smtClean="0">
                <a:solidFill>
                  <a:srgbClr val="FF0000"/>
                </a:solidFill>
                <a:sym typeface="Arial" charset="0"/>
                <a:hlinkClick r:id="rId6"/>
              </a:rPr>
              <a:t>d'effectif</a:t>
            </a:r>
            <a:endParaRPr lang="en-US" sz="2300" dirty="0" smtClean="0">
              <a:solidFill>
                <a:srgbClr val="FF0000"/>
              </a:solidFill>
              <a:sym typeface="Arial" charset="0"/>
            </a:endParaRPr>
          </a:p>
          <a:p>
            <a:pPr marL="1139825" lvl="2" indent="-225425">
              <a:spcBef>
                <a:spcPct val="20000"/>
              </a:spcBef>
              <a:buFontTx/>
              <a:buChar char="•"/>
            </a:pPr>
            <a:endParaRPr lang="en-US" sz="2300" dirty="0">
              <a:solidFill>
                <a:srgbClr val="FF0000"/>
              </a:solidFill>
              <a:sym typeface="Arial" charset="0"/>
            </a:endParaRPr>
          </a:p>
          <a:p>
            <a:pPr marL="793750" lvl="1">
              <a:spcBef>
                <a:spcPct val="20000"/>
              </a:spcBef>
              <a:buFontTx/>
              <a:buChar char="–"/>
            </a:pPr>
            <a:r>
              <a:rPr lang="en-US" sz="2900" dirty="0" err="1">
                <a:solidFill>
                  <a:srgbClr val="000000"/>
                </a:solidFill>
                <a:sym typeface="Arial" charset="0"/>
              </a:rPr>
              <a:t>Collaborer</a:t>
            </a:r>
            <a:r>
              <a:rPr lang="en-US" sz="2900" dirty="0">
                <a:solidFill>
                  <a:srgbClr val="000000"/>
                </a:solidFill>
                <a:sym typeface="Arial" charset="0"/>
              </a:rPr>
              <a:t> avec le </a:t>
            </a:r>
            <a:r>
              <a:rPr lang="en-US" sz="2900" dirty="0" err="1">
                <a:solidFill>
                  <a:srgbClr val="000000"/>
                </a:solidFill>
                <a:sym typeface="Arial" charset="0"/>
              </a:rPr>
              <a:t>secrétaire</a:t>
            </a:r>
            <a:r>
              <a:rPr lang="en-US" sz="2900" dirty="0">
                <a:solidFill>
                  <a:srgbClr val="000000"/>
                </a:solidFill>
                <a:sym typeface="Arial" charset="0"/>
              </a:rPr>
              <a:t> de club pour </a:t>
            </a:r>
            <a:r>
              <a:rPr lang="en-US" sz="2900" dirty="0" err="1">
                <a:solidFill>
                  <a:srgbClr val="000000"/>
                </a:solidFill>
                <a:sym typeface="Arial" charset="0"/>
              </a:rPr>
              <a:t>solliciter</a:t>
            </a:r>
            <a:r>
              <a:rPr lang="en-US" sz="2900" dirty="0">
                <a:solidFill>
                  <a:srgbClr val="000000"/>
                </a:solidFill>
                <a:sym typeface="Arial" charset="0"/>
              </a:rPr>
              <a:t> les </a:t>
            </a:r>
            <a:r>
              <a:rPr lang="en-US" sz="2900" dirty="0" err="1">
                <a:solidFill>
                  <a:srgbClr val="000000"/>
                </a:solidFill>
                <a:sym typeface="Arial" charset="0"/>
              </a:rPr>
              <a:t>récompenses</a:t>
            </a:r>
            <a:r>
              <a:rPr lang="en-US" sz="29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sym typeface="Arial" charset="0"/>
              </a:rPr>
              <a:t>ou</a:t>
            </a:r>
            <a:r>
              <a:rPr lang="en-US" sz="29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sym typeface="Arial" charset="0"/>
              </a:rPr>
              <a:t>préparer</a:t>
            </a:r>
            <a:r>
              <a:rPr lang="en-US" sz="2900" dirty="0">
                <a:solidFill>
                  <a:srgbClr val="000000"/>
                </a:solidFill>
                <a:sym typeface="Arial" charset="0"/>
              </a:rPr>
              <a:t> les </a:t>
            </a:r>
            <a:r>
              <a:rPr lang="en-US" sz="2900" dirty="0" err="1">
                <a:solidFill>
                  <a:srgbClr val="000000"/>
                </a:solidFill>
                <a:sym typeface="Arial" charset="0"/>
              </a:rPr>
              <a:t>témoignages</a:t>
            </a:r>
            <a:r>
              <a:rPr lang="en-US" sz="29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sym typeface="Arial" charset="0"/>
              </a:rPr>
              <a:t>d'appréciation</a:t>
            </a:r>
            <a:endParaRPr lang="en-US" sz="2900" dirty="0">
              <a:solidFill>
                <a:srgbClr val="000000"/>
              </a:solidFill>
              <a:sym typeface="Arial" charset="0"/>
            </a:endParaRPr>
          </a:p>
          <a:p>
            <a:endParaRPr lang="fr-FR" dirty="0"/>
          </a:p>
        </p:txBody>
      </p:sp>
      <p:pic>
        <p:nvPicPr>
          <p:cNvPr id="5" name="Espace réservé du contenu 4" descr="photo-29.jpg"/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397" b="-253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5258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Passation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des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pouvoirs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73415" y="1750278"/>
            <a:ext cx="8763000" cy="345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93750" lvl="1" indent="-336550">
              <a:spcBef>
                <a:spcPct val="20000"/>
              </a:spcBef>
              <a:buFontTx/>
              <a:buChar char="–"/>
            </a:pP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Organiser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les dossiers (les revoir avec le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conseil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)</a:t>
            </a:r>
          </a:p>
          <a:p>
            <a:pPr marL="793750" lvl="1" indent="-336550">
              <a:spcBef>
                <a:spcPct val="20000"/>
              </a:spcBef>
              <a:buFontTx/>
              <a:buChar char="–"/>
            </a:pPr>
            <a:r>
              <a:rPr lang="en-US" sz="2800" dirty="0">
                <a:solidFill>
                  <a:srgbClr val="000000"/>
                </a:solidFill>
                <a:sym typeface="Arial" charset="0"/>
              </a:rPr>
              <a:t>Se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réunir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pour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transférer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les archives (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rencontrer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la nouvelle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équipe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/nouveaux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officiels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)</a:t>
            </a:r>
          </a:p>
          <a:p>
            <a:pPr marL="793750" lvl="1" indent="-336550">
              <a:spcBef>
                <a:spcPct val="20000"/>
              </a:spcBef>
              <a:buFontTx/>
              <a:buChar char="–"/>
            </a:pP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Discuter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des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projets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en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cours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coopération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)</a:t>
            </a:r>
          </a:p>
          <a:p>
            <a:pPr lvl="2">
              <a:spcBef>
                <a:spcPct val="20000"/>
              </a:spcBef>
            </a:pPr>
            <a:r>
              <a:rPr lang="en-US" dirty="0" err="1">
                <a:solidFill>
                  <a:srgbClr val="000000"/>
                </a:solidFill>
                <a:sym typeface="Arial" charset="0"/>
              </a:rPr>
              <a:t>Veiller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à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la bonne communication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concernant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les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projets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qui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doivent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continuer</a:t>
            </a:r>
          </a:p>
        </p:txBody>
      </p:sp>
    </p:spTree>
    <p:extLst>
      <p:ext uri="{BB962C8B-B14F-4D97-AF65-F5344CB8AC3E}">
        <p14:creationId xmlns:p14="http://schemas.microsoft.com/office/powerpoint/2010/main" val="2108003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bldLvl="2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609211" y="2340367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fr-FR" dirty="0"/>
              <a:t>         </a:t>
            </a:r>
            <a:endParaRPr lang="fr-FR" b="1" dirty="0"/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Char char="v"/>
            </a:pPr>
            <a:r>
              <a:rPr lang="fr-FR" sz="2400" b="1" dirty="0"/>
              <a:t>Connaître et respecter les </a:t>
            </a:r>
            <a:r>
              <a:rPr lang="fr-FR" sz="2400" b="1" dirty="0" smtClean="0"/>
              <a:t>règles </a:t>
            </a:r>
            <a:r>
              <a:rPr lang="fr-FR" sz="2400" b="1" dirty="0"/>
              <a:t>et statuts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Char char="v"/>
            </a:pPr>
            <a:r>
              <a:rPr lang="fr-FR" sz="2400" b="1" dirty="0"/>
              <a:t>Pas de dette au 31 mars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Char char="v"/>
            </a:pPr>
            <a:r>
              <a:rPr lang="fr-FR" sz="2400" b="1" dirty="0"/>
              <a:t>Un gain d</a:t>
            </a:r>
            <a:r>
              <a:rPr lang="ja-JP" altLang="fr-FR" sz="2400" b="1" dirty="0">
                <a:latin typeface="Arial"/>
              </a:rPr>
              <a:t>’</a:t>
            </a:r>
            <a:r>
              <a:rPr lang="fr-FR" sz="2400" b="1" dirty="0"/>
              <a:t>effectif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Char char="v"/>
            </a:pPr>
            <a:r>
              <a:rPr lang="fr-FR" sz="2400" b="1" dirty="0"/>
              <a:t>R.E et R.A à jour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Char char="v"/>
            </a:pPr>
            <a:r>
              <a:rPr lang="fr-FR" sz="2400" b="1" dirty="0"/>
              <a:t>Etre recommandé par le président de zone , de région ou le gouverneur du District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Char char="v"/>
            </a:pPr>
            <a:r>
              <a:rPr lang="fr-FR" sz="2400" b="1" dirty="0"/>
              <a:t>FORMULAIRE DE DEMANDE DE RECOMPENSE D'EXCELLENCE DE CLUB POUR </a:t>
            </a:r>
            <a:r>
              <a:rPr lang="fr-FR" sz="2400" b="1" dirty="0" smtClean="0"/>
              <a:t>L'ANNEE</a:t>
            </a:r>
            <a:endParaRPr lang="fr-FR" sz="2400" b="1" dirty="0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9197" y="609600"/>
            <a:ext cx="9144000" cy="1143000"/>
          </a:xfrm>
        </p:spPr>
        <p:txBody>
          <a:bodyPr/>
          <a:lstStyle/>
          <a:p>
            <a:r>
              <a:rPr lang="fr-F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POUR ETRE PRESIDENT 100%</a:t>
            </a:r>
            <a:br>
              <a:rPr lang="fr-F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fr-FR" sz="3200" b="1" dirty="0">
              <a:solidFill>
                <a:schemeClr val="tx1"/>
              </a:solidFill>
            </a:endParaRPr>
          </a:p>
        </p:txBody>
      </p:sp>
      <p:pic>
        <p:nvPicPr>
          <p:cNvPr id="2" name="Image 1" descr="IMG_031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465" y="1185254"/>
            <a:ext cx="1268934" cy="148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77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fr-FR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Gérer son club pendant une année</a:t>
            </a:r>
            <a:endParaRPr lang="fr-FR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fr-FR" dirty="0"/>
              <a:t>		  </a:t>
            </a:r>
          </a:p>
          <a:p>
            <a:pPr>
              <a:buFont typeface="Wingdings" charset="0"/>
              <a:buNone/>
            </a:pPr>
            <a:r>
              <a:rPr lang="fr-FR" dirty="0"/>
              <a:t>        </a:t>
            </a:r>
            <a:r>
              <a:rPr lang="fr-F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UNE ANNEE FORMIDABLE !</a:t>
            </a:r>
          </a:p>
          <a:p>
            <a:pPr>
              <a:buFont typeface="Wingdings" charset="0"/>
              <a:buNone/>
            </a:pPr>
            <a:endParaRPr lang="fr-FR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>
              <a:buFont typeface="Wingdings" charset="0"/>
              <a:buNone/>
            </a:pPr>
            <a:r>
              <a:rPr lang="fr-F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QUE VOUS N</a:t>
            </a:r>
            <a:r>
              <a:rPr lang="ja-JP" altLang="fr-F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’</a:t>
            </a:r>
            <a:r>
              <a:rPr lang="fr-F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OUBLIEREZ JAMAIS</a:t>
            </a:r>
            <a:endParaRPr lang="fr-F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charset="0"/>
              <a:buNone/>
            </a:pPr>
            <a:endParaRPr lang="fr-F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charset="0"/>
              <a:buNone/>
            </a:pPr>
            <a:r>
              <a:rPr lang="fr-FR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   Tous mes vœux de réussite </a:t>
            </a:r>
          </a:p>
          <a:p>
            <a:pPr>
              <a:buFont typeface="Wingdings" charset="0"/>
              <a:buNone/>
            </a:pPr>
            <a:r>
              <a:rPr lang="fr-FR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</a:t>
            </a:r>
          </a:p>
        </p:txBody>
      </p:sp>
      <p:pic>
        <p:nvPicPr>
          <p:cNvPr id="7" name="Image 6" descr="IMG_0315.jp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959" y="3919653"/>
            <a:ext cx="1737716" cy="276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REPRESENTATION</a:t>
            </a:r>
            <a:r>
              <a:rPr lang="fr-FR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fr-FR" b="1" dirty="0">
                <a:solidFill>
                  <a:srgbClr val="FFFF00"/>
                </a:solidFill>
              </a:rPr>
              <a:t>                                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362950" cy="37004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>
              <a:buFont typeface="Wingdings" charset="0"/>
              <a:buNone/>
            </a:pPr>
            <a:r>
              <a:rPr lang="fr-FR" sz="1800" dirty="0"/>
              <a:t>LE LIONS : reconnu comme ONG (Organisation Non Gouvernementale)</a:t>
            </a:r>
          </a:p>
          <a:p>
            <a:pPr>
              <a:buFont typeface="Wingdings" charset="0"/>
              <a:buNone/>
            </a:pPr>
            <a:r>
              <a:rPr lang="fr-FR" sz="1800" dirty="0"/>
              <a:t>LE LIONS a un Représentant Consultatif à </a:t>
            </a:r>
            <a:r>
              <a:rPr lang="fr-FR" sz="1800" dirty="0" smtClean="0"/>
              <a:t>:</a:t>
            </a:r>
            <a:endParaRPr lang="fr-FR" sz="1800" dirty="0"/>
          </a:p>
          <a:p>
            <a:pPr>
              <a:buFont typeface="Wingdings" charset="0"/>
              <a:buNone/>
            </a:pPr>
            <a:r>
              <a:rPr lang="fr-FR" sz="1800" dirty="0"/>
              <a:t>     </a:t>
            </a:r>
            <a:r>
              <a:rPr lang="fr-FR" sz="1800" dirty="0" smtClean="0"/>
              <a:t> - </a:t>
            </a:r>
            <a:r>
              <a:rPr lang="fr-FR" sz="1800" dirty="0"/>
              <a:t>L</a:t>
            </a:r>
            <a:r>
              <a:rPr lang="ja-JP" altLang="fr-FR" sz="1800" dirty="0"/>
              <a:t>’</a:t>
            </a:r>
            <a:r>
              <a:rPr lang="fr-FR" sz="1800" dirty="0"/>
              <a:t>ONU</a:t>
            </a:r>
          </a:p>
          <a:p>
            <a:pPr>
              <a:buFont typeface="Wingdings" charset="0"/>
              <a:buNone/>
            </a:pPr>
            <a:r>
              <a:rPr lang="fr-FR" sz="1800" dirty="0"/>
              <a:t>      - </a:t>
            </a:r>
            <a:r>
              <a:rPr lang="fr-FR" sz="1800" dirty="0" smtClean="0"/>
              <a:t>L</a:t>
            </a:r>
            <a:r>
              <a:rPr lang="ja-JP" altLang="fr-FR" sz="1800" dirty="0" smtClean="0"/>
              <a:t>‘</a:t>
            </a:r>
            <a:r>
              <a:rPr lang="fr-FR" sz="1800" dirty="0" smtClean="0"/>
              <a:t>UNESCO</a:t>
            </a:r>
            <a:endParaRPr lang="fr-FR" sz="1800" dirty="0"/>
          </a:p>
          <a:p>
            <a:pPr>
              <a:buFont typeface="Wingdings" charset="0"/>
              <a:buNone/>
            </a:pPr>
            <a:r>
              <a:rPr lang="fr-FR" sz="1800" dirty="0"/>
              <a:t>      - L</a:t>
            </a:r>
            <a:r>
              <a:rPr lang="ja-JP" altLang="fr-FR" sz="1800" dirty="0"/>
              <a:t>’</a:t>
            </a:r>
            <a:r>
              <a:rPr lang="fr-FR" sz="1800" dirty="0"/>
              <a:t>UNICEF</a:t>
            </a:r>
          </a:p>
          <a:p>
            <a:pPr>
              <a:buFont typeface="Wingdings" charset="0"/>
              <a:buNone/>
            </a:pPr>
            <a:r>
              <a:rPr lang="fr-FR" sz="1800" dirty="0"/>
              <a:t>      - L</a:t>
            </a:r>
            <a:r>
              <a:rPr lang="ja-JP" altLang="fr-FR" sz="1800" dirty="0"/>
              <a:t>’</a:t>
            </a:r>
            <a:r>
              <a:rPr lang="fr-FR" sz="1800" dirty="0"/>
              <a:t>OMS</a:t>
            </a:r>
          </a:p>
          <a:p>
            <a:pPr>
              <a:buFont typeface="Wingdings" charset="0"/>
              <a:buNone/>
            </a:pPr>
            <a:r>
              <a:rPr lang="fr-FR" sz="1800" dirty="0"/>
              <a:t>      - La FAO</a:t>
            </a:r>
          </a:p>
          <a:p>
            <a:pPr>
              <a:buFont typeface="Wingdings" charset="0"/>
              <a:buNone/>
            </a:pPr>
            <a:r>
              <a:rPr lang="fr-FR" sz="1800" dirty="0"/>
              <a:t>      - Le CONSEIL DE L</a:t>
            </a:r>
            <a:r>
              <a:rPr lang="ja-JP" altLang="fr-FR" sz="1800" dirty="0"/>
              <a:t>’</a:t>
            </a:r>
            <a:r>
              <a:rPr lang="fr-FR" sz="1800" dirty="0"/>
              <a:t>EUROPE    </a:t>
            </a:r>
          </a:p>
        </p:txBody>
      </p:sp>
    </p:spTree>
    <p:extLst>
      <p:ext uri="{BB962C8B-B14F-4D97-AF65-F5344CB8AC3E}">
        <p14:creationId xmlns:p14="http://schemas.microsoft.com/office/powerpoint/2010/main" val="778797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ORGANIGRAMME</a:t>
            </a:r>
            <a:br>
              <a:rPr lang="fr-FR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fr-FR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7051176"/>
              </p:ext>
            </p:extLst>
          </p:nvPr>
        </p:nvGraphicFramePr>
        <p:xfrm>
          <a:off x="549275" y="1600201"/>
          <a:ext cx="8042276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0501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ORGANIGRAMME DU CLUB</a:t>
            </a:r>
            <a:endParaRPr lang="fr-F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b="1" u="sng" dirty="0" smtClean="0">
                <a:solidFill>
                  <a:schemeClr val="accent4"/>
                </a:solidFill>
              </a:rPr>
              <a:t>Bureau</a:t>
            </a:r>
            <a:r>
              <a:rPr lang="fr-FR" b="1" dirty="0" smtClean="0">
                <a:solidFill>
                  <a:schemeClr val="accent4"/>
                </a:solidFill>
              </a:rPr>
              <a:t>:</a:t>
            </a:r>
            <a:r>
              <a:rPr lang="fr-FR" dirty="0" smtClean="0">
                <a:solidFill>
                  <a:schemeClr val="accent4"/>
                </a:solidFill>
              </a:rPr>
              <a:t>                                                                      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</a:t>
            </a:r>
            <a:r>
              <a:rPr lang="fr-FR" dirty="0" smtClean="0">
                <a:solidFill>
                  <a:srgbClr val="3366FF"/>
                </a:solidFill>
              </a:rPr>
              <a:t>Président</a:t>
            </a:r>
          </a:p>
          <a:p>
            <a:pPr marL="0" indent="0">
              <a:buNone/>
            </a:pPr>
            <a:r>
              <a:rPr lang="fr-FR" dirty="0">
                <a:solidFill>
                  <a:srgbClr val="3366FF"/>
                </a:solidFill>
              </a:rPr>
              <a:t> </a:t>
            </a:r>
            <a:r>
              <a:rPr lang="fr-FR" dirty="0" smtClean="0">
                <a:solidFill>
                  <a:srgbClr val="3366FF"/>
                </a:solidFill>
              </a:rPr>
              <a:t>   - Secrétaire</a:t>
            </a:r>
          </a:p>
          <a:p>
            <a:pPr marL="0" indent="0">
              <a:buNone/>
            </a:pPr>
            <a:r>
              <a:rPr lang="fr-FR" dirty="0">
                <a:solidFill>
                  <a:srgbClr val="3366FF"/>
                </a:solidFill>
              </a:rPr>
              <a:t> </a:t>
            </a:r>
            <a:r>
              <a:rPr lang="fr-FR" dirty="0" smtClean="0">
                <a:solidFill>
                  <a:srgbClr val="3366FF"/>
                </a:solidFill>
              </a:rPr>
              <a:t>   - Trésorier</a:t>
            </a:r>
          </a:p>
          <a:p>
            <a:r>
              <a:rPr lang="fr-FR" b="1" u="sng" dirty="0" smtClean="0">
                <a:solidFill>
                  <a:srgbClr val="FFB400"/>
                </a:solidFill>
              </a:rPr>
              <a:t>Conseil d’administration </a:t>
            </a:r>
            <a:r>
              <a:rPr lang="fr-FR" b="1" dirty="0" smtClean="0">
                <a:solidFill>
                  <a:srgbClr val="FFB400"/>
                </a:solidFill>
              </a:rPr>
              <a:t>:</a:t>
            </a:r>
          </a:p>
          <a:p>
            <a:pPr marL="0" indent="0">
              <a:buNone/>
            </a:pPr>
            <a:r>
              <a:rPr lang="fr-FR" dirty="0" smtClean="0"/>
              <a:t>  </a:t>
            </a:r>
            <a:r>
              <a:rPr lang="fr-FR" sz="1400" dirty="0"/>
              <a:t>V</a:t>
            </a:r>
            <a:r>
              <a:rPr lang="fr-FR" sz="1400" dirty="0" smtClean="0"/>
              <a:t>ice président (1,2,3) ;</a:t>
            </a:r>
            <a:r>
              <a:rPr lang="fr-FR" sz="1400" dirty="0" err="1" smtClean="0"/>
              <a:t>Immediat</a:t>
            </a:r>
            <a:r>
              <a:rPr lang="fr-FR" sz="1400" dirty="0" smtClean="0"/>
              <a:t> </a:t>
            </a:r>
            <a:r>
              <a:rPr lang="fr-FR" sz="1400" dirty="0" err="1" smtClean="0"/>
              <a:t>Past</a:t>
            </a:r>
            <a:r>
              <a:rPr lang="fr-FR" sz="1400" dirty="0" smtClean="0"/>
              <a:t> président;  trésorier adjoint; secrétaire adjoint; Chef du protocole; président fondateur; directeur des effectifs, animateur…….</a:t>
            </a:r>
          </a:p>
          <a:p>
            <a:pPr marL="0" indent="0">
              <a:buNone/>
            </a:pPr>
            <a:endParaRPr lang="fr-FR" sz="1400" dirty="0" smtClean="0"/>
          </a:p>
          <a:p>
            <a:pPr marL="0" indent="0" algn="ctr">
              <a:buNone/>
            </a:pPr>
            <a:r>
              <a:rPr lang="fr-FR" sz="3000" b="1" dirty="0" smtClean="0">
                <a:solidFill>
                  <a:srgbClr val="FF0000"/>
                </a:solidFill>
              </a:rPr>
              <a:t>Durée du mandat </a:t>
            </a:r>
            <a:r>
              <a:rPr lang="fr-FR" sz="3000" dirty="0" smtClean="0">
                <a:solidFill>
                  <a:srgbClr val="FF0000"/>
                </a:solidFill>
              </a:rPr>
              <a:t>: 1 an</a:t>
            </a:r>
            <a:endParaRPr lang="fr-FR" sz="3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fr-FR" sz="3000" dirty="0" smtClean="0">
                <a:solidFill>
                  <a:srgbClr val="FF0000"/>
                </a:solidFill>
              </a:rPr>
              <a:t>  </a:t>
            </a:r>
            <a:r>
              <a:rPr lang="fr-FR" sz="2600" dirty="0" smtClean="0">
                <a:solidFill>
                  <a:srgbClr val="FF0000"/>
                </a:solidFill>
              </a:rPr>
              <a:t>(1</a:t>
            </a:r>
            <a:r>
              <a:rPr lang="fr-FR" sz="2600" baseline="30000" dirty="0" smtClean="0">
                <a:solidFill>
                  <a:srgbClr val="FF0000"/>
                </a:solidFill>
              </a:rPr>
              <a:t>er</a:t>
            </a:r>
            <a:r>
              <a:rPr lang="fr-FR" sz="2600" dirty="0" smtClean="0">
                <a:solidFill>
                  <a:srgbClr val="FF0000"/>
                </a:solidFill>
              </a:rPr>
              <a:t> Juillet au 30  juin)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17451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 PRESIDENT</a:t>
            </a:r>
            <a:endParaRPr lang="fr-FR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00200"/>
            <a:ext cx="7138988" cy="482758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80000"/>
              </a:lnSpc>
              <a:buClr>
                <a:schemeClr val="hlink"/>
              </a:buClr>
              <a:buFont typeface="Wingdings" charset="0"/>
              <a:buChar char="ü"/>
            </a:pPr>
            <a:endParaRPr lang="fr-FR" sz="1800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  <a:buClr>
                <a:schemeClr val="hlink"/>
              </a:buClr>
              <a:buFont typeface="Wingdings" charset="0"/>
              <a:buChar char="ü"/>
            </a:pPr>
            <a:r>
              <a:rPr lang="fr-FR" sz="6400" dirty="0"/>
              <a:t>UN MEMBRE DU CLUB :</a:t>
            </a:r>
          </a:p>
          <a:p>
            <a:pPr>
              <a:lnSpc>
                <a:spcPct val="80000"/>
              </a:lnSpc>
              <a:buClr>
                <a:schemeClr val="hlink"/>
              </a:buClr>
              <a:buFont typeface="Wingdings" charset="0"/>
              <a:buNone/>
            </a:pPr>
            <a:r>
              <a:rPr lang="fr-FR" sz="6400" dirty="0"/>
              <a:t>		- en harmonie avec tous les membres</a:t>
            </a:r>
          </a:p>
          <a:p>
            <a:pPr>
              <a:lnSpc>
                <a:spcPct val="80000"/>
              </a:lnSpc>
              <a:buClr>
                <a:schemeClr val="hlink"/>
              </a:buClr>
              <a:buFont typeface="Wingdings" charset="0"/>
              <a:buNone/>
            </a:pPr>
            <a:r>
              <a:rPr lang="fr-FR" sz="6400" dirty="0"/>
              <a:t>		- ami de tous les </a:t>
            </a:r>
            <a:r>
              <a:rPr lang="fr-FR" sz="6400" dirty="0" smtClean="0"/>
              <a:t>membres</a:t>
            </a:r>
            <a:endParaRPr lang="fr-FR" sz="6400" dirty="0"/>
          </a:p>
          <a:p>
            <a:pPr>
              <a:lnSpc>
                <a:spcPct val="80000"/>
              </a:lnSpc>
              <a:buClr>
                <a:schemeClr val="hlink"/>
              </a:buClr>
              <a:buFont typeface="Wingdings" charset="0"/>
              <a:buChar char="ü"/>
            </a:pPr>
            <a:r>
              <a:rPr lang="fr-FR" sz="6400" dirty="0"/>
              <a:t> UN MEMBRE MOTIVE DYNAMIQUE ET AMBITIEUX</a:t>
            </a:r>
          </a:p>
          <a:p>
            <a:pPr>
              <a:lnSpc>
                <a:spcPct val="80000"/>
              </a:lnSpc>
              <a:buClr>
                <a:schemeClr val="hlink"/>
              </a:buClr>
              <a:buFont typeface="Wingdings" charset="0"/>
              <a:buNone/>
            </a:pPr>
            <a:r>
              <a:rPr lang="fr-FR" sz="6400" dirty="0"/>
              <a:t>     </a:t>
            </a:r>
          </a:p>
          <a:p>
            <a:pPr>
              <a:lnSpc>
                <a:spcPct val="80000"/>
              </a:lnSpc>
              <a:buClr>
                <a:schemeClr val="hlink"/>
              </a:buClr>
              <a:buFont typeface="Wingdings" charset="0"/>
              <a:buChar char="ü"/>
            </a:pPr>
            <a:r>
              <a:rPr lang="fr-FR" sz="6400" dirty="0"/>
              <a:t> UN MEMBRE QUI A DE LA CONVICTION ET UN AURA </a:t>
            </a:r>
          </a:p>
          <a:p>
            <a:pPr>
              <a:lnSpc>
                <a:spcPct val="80000"/>
              </a:lnSpc>
              <a:buClr>
                <a:schemeClr val="hlink"/>
              </a:buClr>
              <a:buFont typeface="Wingdings" charset="0"/>
              <a:buChar char="ü"/>
            </a:pPr>
            <a:endParaRPr lang="fr-FR" sz="6400" dirty="0"/>
          </a:p>
          <a:p>
            <a:pPr>
              <a:lnSpc>
                <a:spcPct val="80000"/>
              </a:lnSpc>
              <a:buClr>
                <a:schemeClr val="hlink"/>
              </a:buClr>
              <a:buFont typeface="Wingdings" charset="0"/>
              <a:buChar char="ü"/>
            </a:pPr>
            <a:r>
              <a:rPr lang="fr-FR" sz="6400" dirty="0"/>
              <a:t> UN MEMBRE FORME ET QUI AIME SE </a:t>
            </a:r>
            <a:r>
              <a:rPr lang="fr-FR" sz="6400" dirty="0" smtClean="0"/>
              <a:t>FORMER</a:t>
            </a:r>
            <a:endParaRPr lang="fr-FR" sz="6400" dirty="0"/>
          </a:p>
          <a:p>
            <a:pPr>
              <a:lnSpc>
                <a:spcPct val="80000"/>
              </a:lnSpc>
              <a:buClr>
                <a:schemeClr val="hlink"/>
              </a:buClr>
              <a:buFont typeface="Wingdings" charset="0"/>
              <a:buChar char="ü"/>
            </a:pPr>
            <a:endParaRPr lang="fr-FR" sz="6400" dirty="0"/>
          </a:p>
          <a:p>
            <a:pPr>
              <a:lnSpc>
                <a:spcPct val="80000"/>
              </a:lnSpc>
              <a:buClr>
                <a:schemeClr val="hlink"/>
              </a:buClr>
              <a:buFont typeface="Wingdings" charset="0"/>
              <a:buChar char="ü"/>
            </a:pPr>
            <a:r>
              <a:rPr lang="fr-FR" sz="6400" dirty="0"/>
              <a:t> UN LEADER (élu par les autres)</a:t>
            </a:r>
          </a:p>
          <a:p>
            <a:pPr>
              <a:lnSpc>
                <a:spcPct val="80000"/>
              </a:lnSpc>
              <a:buClr>
                <a:schemeClr val="hlink"/>
              </a:buClr>
              <a:buFont typeface="Wingdings" charset="0"/>
              <a:buNone/>
            </a:pPr>
            <a:r>
              <a:rPr lang="fr-FR" sz="6400" dirty="0">
                <a:solidFill>
                  <a:schemeClr val="tx2"/>
                </a:solidFill>
              </a:rPr>
              <a:t>    </a:t>
            </a:r>
          </a:p>
          <a:p>
            <a:pPr>
              <a:lnSpc>
                <a:spcPct val="80000"/>
              </a:lnSpc>
              <a:buClr>
                <a:schemeClr val="hlink"/>
              </a:buClr>
              <a:buFont typeface="Wingdings" charset="0"/>
              <a:buNone/>
            </a:pPr>
            <a:r>
              <a:rPr lang="fr-FR" sz="6400" dirty="0">
                <a:solidFill>
                  <a:schemeClr val="tx2"/>
                </a:solidFill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282400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10800000" flipV="1">
            <a:off x="257707" y="3721389"/>
            <a:ext cx="6600293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solidFill>
                <a:srgbClr val="000000"/>
              </a:solidFill>
              <a:sym typeface="Arial" charset="0"/>
            </a:endParaRPr>
          </a:p>
          <a:p>
            <a:r>
              <a:rPr lang="en-US" dirty="0" err="1" smtClean="0">
                <a:solidFill>
                  <a:srgbClr val="000000"/>
                </a:solidFill>
                <a:sym typeface="Arial" charset="0"/>
              </a:rPr>
              <a:t>L'autorité</a:t>
            </a:r>
            <a:r>
              <a:rPr lang="en-US" dirty="0" smtClean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liée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au poste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vient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Arial" charset="0"/>
              </a:rPr>
              <a:t>:</a:t>
            </a:r>
          </a:p>
          <a:p>
            <a:endParaRPr lang="en-US" dirty="0">
              <a:solidFill>
                <a:srgbClr val="000000"/>
              </a:solidFill>
              <a:sym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  <a:sym typeface="Arial" charset="0"/>
              </a:rPr>
              <a:t> du 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Club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dans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son ensemble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Arial Unicode MS" charset="0"/>
                <a:cs typeface="Arial Unicode MS" charset="0"/>
                <a:sym typeface="Arial" charset="0"/>
              </a:rPr>
              <a:t> de </a:t>
            </a:r>
            <a:r>
              <a:rPr lang="en-US" dirty="0">
                <a:solidFill>
                  <a:srgbClr val="000000"/>
                </a:solidFill>
                <a:latin typeface="Arial Unicode MS" charset="0"/>
                <a:cs typeface="Arial Unicode MS" charset="0"/>
                <a:sym typeface="Arial" charset="0"/>
              </a:rPr>
              <a:t>la constitution et des </a:t>
            </a:r>
            <a:r>
              <a:rPr lang="en-US" dirty="0" err="1">
                <a:solidFill>
                  <a:srgbClr val="000000"/>
                </a:solidFill>
                <a:latin typeface="Arial Unicode MS" charset="0"/>
                <a:cs typeface="Arial Unicode MS" charset="0"/>
                <a:sym typeface="Arial" charset="0"/>
              </a:rPr>
              <a:t>statuts</a:t>
            </a:r>
            <a:r>
              <a:rPr lang="en-US" dirty="0">
                <a:solidFill>
                  <a:srgbClr val="000000"/>
                </a:solidFill>
                <a:latin typeface="Arial Unicode MS" charset="0"/>
                <a:cs typeface="Arial Unicode MS" charset="0"/>
                <a:sym typeface="Arial" charset="0"/>
              </a:rPr>
              <a:t> du club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ou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de la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  <a:sym typeface="Arial" charset="0"/>
              </a:rPr>
              <a:t> Constitution 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et des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Statuts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Internationaux</a:t>
            </a:r>
            <a:endParaRPr lang="en-US" dirty="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7706" y="2228671"/>
            <a:ext cx="4572000" cy="19082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Le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président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est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 chef de la direction du club. </a:t>
            </a:r>
            <a:endParaRPr lang="en-US" sz="2000" dirty="0" smtClean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        </a:t>
            </a:r>
          </a:p>
          <a:p>
            <a:r>
              <a:rPr lang="en-US" sz="2000" dirty="0" smtClean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sym typeface="Arial" charset="0"/>
              </a:rPr>
              <a:t>L'autorité</a:t>
            </a:r>
            <a:r>
              <a:rPr lang="en-US" sz="2000" dirty="0">
                <a:solidFill>
                  <a:srgbClr val="FF0000"/>
                </a:solidFill>
                <a:sym typeface="Arial" charset="0"/>
              </a:rPr>
              <a:t> du </a:t>
            </a:r>
            <a:r>
              <a:rPr lang="en-US" sz="2000" dirty="0" err="1">
                <a:solidFill>
                  <a:srgbClr val="FF0000"/>
                </a:solidFill>
                <a:sym typeface="Arial" charset="0"/>
              </a:rPr>
              <a:t>président</a:t>
            </a:r>
            <a:r>
              <a:rPr lang="en-US" sz="2000" dirty="0">
                <a:solidFill>
                  <a:srgbClr val="FF0000"/>
                </a:solidFill>
                <a:sym typeface="Arial" charset="0"/>
              </a:rPr>
              <a:t> au </a:t>
            </a:r>
            <a:r>
              <a:rPr lang="en-US" sz="2000" dirty="0" err="1">
                <a:solidFill>
                  <a:srgbClr val="FF0000"/>
                </a:solidFill>
                <a:sym typeface="Arial" charset="0"/>
              </a:rPr>
              <a:t>sein</a:t>
            </a:r>
            <a:r>
              <a:rPr lang="en-US" sz="2000" dirty="0">
                <a:solidFill>
                  <a:srgbClr val="FF0000"/>
                </a:solidFill>
                <a:sym typeface="Arial" charset="0"/>
              </a:rPr>
              <a:t> du club </a:t>
            </a:r>
            <a:r>
              <a:rPr lang="en-US" sz="2000" dirty="0" err="1">
                <a:solidFill>
                  <a:srgbClr val="FF0000"/>
                </a:solidFill>
                <a:sym typeface="Arial" charset="0"/>
              </a:rPr>
              <a:t>n'est</a:t>
            </a:r>
            <a:r>
              <a:rPr lang="en-US" sz="2000" dirty="0">
                <a:solidFill>
                  <a:srgbClr val="FF0000"/>
                </a:solidFill>
                <a:sym typeface="Arial" charset="0"/>
              </a:rPr>
              <a:t> pas </a:t>
            </a:r>
            <a:r>
              <a:rPr lang="en-US" sz="2000" dirty="0" err="1">
                <a:solidFill>
                  <a:srgbClr val="FF0000"/>
                </a:solidFill>
                <a:sym typeface="Arial" charset="0"/>
              </a:rPr>
              <a:t>absolue</a:t>
            </a:r>
            <a:r>
              <a:rPr lang="en-US" dirty="0">
                <a:solidFill>
                  <a:srgbClr val="FF0000"/>
                </a:solidFill>
                <a:sym typeface="Arial" charset="0"/>
              </a:rPr>
              <a:t>.</a:t>
            </a:r>
          </a:p>
          <a:p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</a:p>
        </p:txBody>
      </p:sp>
      <p:pic>
        <p:nvPicPr>
          <p:cNvPr id="7" name="Espace réservé du contenu 5" descr="IMG_706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81" r="-15981"/>
          <a:stretch>
            <a:fillRect/>
          </a:stretch>
        </p:blipFill>
        <p:spPr>
          <a:xfrm>
            <a:off x="5303520" y="1534299"/>
            <a:ext cx="3840480" cy="43434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20382" y="588946"/>
            <a:ext cx="751032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Le </a:t>
            </a:r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Rôle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du </a:t>
            </a:r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Président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de Club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442466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Comment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dois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-je savoir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quel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texte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gouverne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définitivement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, </a:t>
            </a:r>
            <a:br>
              <a:rPr lang="en-US" sz="2000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</a:br>
            <a:r>
              <a:rPr lang="en-US" sz="2000" i="1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La Constitution et les </a:t>
            </a:r>
            <a:r>
              <a:rPr lang="en-US" sz="2000" i="1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Statuts</a:t>
            </a:r>
            <a:r>
              <a:rPr lang="en-US" sz="2000" i="1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de Club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ou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Ia</a:t>
            </a:r>
            <a:r>
              <a:rPr lang="en-US" sz="2000" i="1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Constitution et les </a:t>
            </a:r>
            <a:r>
              <a:rPr lang="en-US" sz="2000" i="1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Statuts</a:t>
            </a:r>
            <a:r>
              <a:rPr lang="en-US" sz="2000" i="1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Internationaux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?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10591" y="2225432"/>
            <a:ext cx="3840480" cy="31487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Toute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règle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procédure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, tout </a:t>
            </a:r>
            <a:r>
              <a:rPr lang="en-US" sz="2400" i="1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statut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ou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toute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disposition </a:t>
            </a:r>
            <a:r>
              <a:rPr lang="en-US" sz="2400" i="1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constitutionnelle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qui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est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en contradiction avec la Constitution et les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Statuts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Internationaux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(LA-1)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n'a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pas de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validité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.</a:t>
            </a:r>
          </a:p>
          <a:p>
            <a:endParaRPr lang="fr-FR" sz="2400" dirty="0"/>
          </a:p>
        </p:txBody>
      </p:sp>
      <p:pic>
        <p:nvPicPr>
          <p:cNvPr id="5" name="Espace réservé du contenu 4" descr="la2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474" r="-49474"/>
          <a:stretch>
            <a:fillRect/>
          </a:stretch>
        </p:blipFill>
        <p:spPr>
          <a:xfrm>
            <a:off x="4751071" y="2010509"/>
            <a:ext cx="3840480" cy="4343400"/>
          </a:xfrm>
        </p:spPr>
      </p:pic>
      <p:sp>
        <p:nvSpPr>
          <p:cNvPr id="8" name="ZoneTexte 7"/>
          <p:cNvSpPr txBox="1"/>
          <p:nvPr/>
        </p:nvSpPr>
        <p:spPr>
          <a:xfrm>
            <a:off x="910591" y="5984577"/>
            <a:ext cx="3387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Conseil d’administration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962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857</TotalTime>
  <Words>1605</Words>
  <Application>Microsoft Macintosh PowerPoint</Application>
  <PresentationFormat>Présentation à l'écran (4:3)</PresentationFormat>
  <Paragraphs>297</Paragraphs>
  <Slides>38</Slides>
  <Notes>27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39" baseType="lpstr">
      <vt:lpstr>Brise</vt:lpstr>
      <vt:lpstr>GESTION D’UN LIONS CLUB</vt:lpstr>
      <vt:lpstr>COMMENT GERER UN CLUB ?</vt:lpstr>
      <vt:lpstr>Présentation PowerPoint</vt:lpstr>
      <vt:lpstr>REPRESENTATION                                    </vt:lpstr>
      <vt:lpstr>ORGANIGRAMME </vt:lpstr>
      <vt:lpstr>ORGANIGRAMME DU CLUB</vt:lpstr>
      <vt:lpstr>LE PRESIDENT</vt:lpstr>
      <vt:lpstr>Présentation PowerPoint</vt:lpstr>
      <vt:lpstr>Comment dois-je savoir quel texte gouverne définitivement,  La Constitution et les Statuts de Club ou Ia Constitution et les Statuts Internationaux ?</vt:lpstr>
      <vt:lpstr>Qui sont les membres du conseil d'administration ?</vt:lpstr>
      <vt:lpstr>Le Rôle du Président de Club</vt:lpstr>
      <vt:lpstr>Bonne gestion d’un club  =</vt:lpstr>
      <vt:lpstr>PLANIFICATION</vt:lpstr>
      <vt:lpstr>PLANIFICATION</vt:lpstr>
      <vt:lpstr>REUNION STATUTAIRE</vt:lpstr>
      <vt:lpstr>REUNIONS</vt:lpstr>
      <vt:lpstr>REUNIONS</vt:lpstr>
      <vt:lpstr>REUNIONS</vt:lpstr>
      <vt:lpstr>REUNIONS </vt:lpstr>
      <vt:lpstr>Au total Pour réussir une réunion:</vt:lpstr>
      <vt:lpstr>En quoi consiste la  “procédure parlementaire ?”</vt:lpstr>
      <vt:lpstr>ORGANISATION</vt:lpstr>
      <vt:lpstr>ORGANISATION</vt:lpstr>
      <vt:lpstr>Communication</vt:lpstr>
      <vt:lpstr>Formation des membres</vt:lpstr>
      <vt:lpstr>Formation des Responsables</vt:lpstr>
      <vt:lpstr>Ressources</vt:lpstr>
      <vt:lpstr>Resources  </vt:lpstr>
      <vt:lpstr>Resources  Texte Standard de la Constitution et des Statuts de Lions Club (LA-2) </vt:lpstr>
      <vt:lpstr>Resources  Site du lions club international </vt:lpstr>
      <vt:lpstr>Resources  </vt:lpstr>
      <vt:lpstr>Resources  </vt:lpstr>
      <vt:lpstr>Resources  </vt:lpstr>
      <vt:lpstr>Conclure l'année</vt:lpstr>
      <vt:lpstr>RECONNAISSANCES</vt:lpstr>
      <vt:lpstr>Passation des pouvoirs</vt:lpstr>
      <vt:lpstr>POUR ETRE PRESIDENT 100% </vt:lpstr>
      <vt:lpstr>Gérer son club pendant une année</vt:lpstr>
    </vt:vector>
  </TitlesOfParts>
  <Company>Clinique Atfal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ORGANIGRAMME</dc:title>
  <dc:creator>Faouzi  Merini</dc:creator>
  <cp:lastModifiedBy>Faouzi  Merini</cp:lastModifiedBy>
  <cp:revision>65</cp:revision>
  <dcterms:created xsi:type="dcterms:W3CDTF">2012-09-27T17:49:24Z</dcterms:created>
  <dcterms:modified xsi:type="dcterms:W3CDTF">2013-04-08T18:44:57Z</dcterms:modified>
</cp:coreProperties>
</file>